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1"/>
  </p:notesMasterIdLst>
  <p:sldIdLst>
    <p:sldId id="256" r:id="rId2"/>
    <p:sldId id="261" r:id="rId3"/>
    <p:sldId id="262" r:id="rId4"/>
    <p:sldId id="267" r:id="rId5"/>
    <p:sldId id="268" r:id="rId6"/>
    <p:sldId id="278" r:id="rId7"/>
    <p:sldId id="279" r:id="rId8"/>
    <p:sldId id="272" r:id="rId9"/>
    <p:sldId id="280" r:id="rId10"/>
    <p:sldId id="271" r:id="rId11"/>
    <p:sldId id="257" r:id="rId12"/>
    <p:sldId id="258" r:id="rId13"/>
    <p:sldId id="260" r:id="rId14"/>
    <p:sldId id="259" r:id="rId15"/>
    <p:sldId id="263" r:id="rId16"/>
    <p:sldId id="265" r:id="rId17"/>
    <p:sldId id="282" r:id="rId18"/>
    <p:sldId id="281" r:id="rId19"/>
    <p:sldId id="283" r:id="rId20"/>
    <p:sldId id="285" r:id="rId21"/>
    <p:sldId id="288" r:id="rId22"/>
    <p:sldId id="286" r:id="rId23"/>
    <p:sldId id="287" r:id="rId24"/>
    <p:sldId id="289" r:id="rId25"/>
    <p:sldId id="315" r:id="rId26"/>
    <p:sldId id="316" r:id="rId27"/>
    <p:sldId id="317" r:id="rId28"/>
    <p:sldId id="318" r:id="rId29"/>
    <p:sldId id="319" r:id="rId30"/>
    <p:sldId id="320" r:id="rId31"/>
    <p:sldId id="296" r:id="rId32"/>
    <p:sldId id="322" r:id="rId33"/>
    <p:sldId id="321" r:id="rId34"/>
    <p:sldId id="323" r:id="rId35"/>
    <p:sldId id="324" r:id="rId36"/>
    <p:sldId id="300" r:id="rId37"/>
    <p:sldId id="302" r:id="rId38"/>
    <p:sldId id="325" r:id="rId39"/>
    <p:sldId id="303" r:id="rId40"/>
    <p:sldId id="327" r:id="rId41"/>
    <p:sldId id="326" r:id="rId42"/>
    <p:sldId id="310" r:id="rId43"/>
    <p:sldId id="311" r:id="rId44"/>
    <p:sldId id="313" r:id="rId45"/>
    <p:sldId id="328" r:id="rId46"/>
    <p:sldId id="332" r:id="rId47"/>
    <p:sldId id="333" r:id="rId48"/>
    <p:sldId id="334" r:id="rId49"/>
    <p:sldId id="335" r:id="rId50"/>
    <p:sldId id="336" r:id="rId51"/>
    <p:sldId id="337" r:id="rId52"/>
    <p:sldId id="338" r:id="rId53"/>
    <p:sldId id="339" r:id="rId54"/>
    <p:sldId id="340" r:id="rId55"/>
    <p:sldId id="329" r:id="rId56"/>
    <p:sldId id="331" r:id="rId57"/>
    <p:sldId id="341" r:id="rId58"/>
    <p:sldId id="343" r:id="rId59"/>
    <p:sldId id="342"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0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4317" autoAdjust="0"/>
  </p:normalViewPr>
  <p:slideViewPr>
    <p:cSldViewPr snapToGrid="0">
      <p:cViewPr varScale="1">
        <p:scale>
          <a:sx n="61" d="100"/>
          <a:sy n="61" d="100"/>
        </p:scale>
        <p:origin x="109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E51A7F-FDD1-4AC6-87DB-4E210CAE099D}" type="datetimeFigureOut">
              <a:rPr lang="en-US" smtClean="0"/>
              <a:t>3/21/2017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E8142C-96BE-4045-B5C8-49BFC33D1C04}" type="slidenum">
              <a:rPr lang="en-US" smtClean="0"/>
              <a:t>‹#›</a:t>
            </a:fld>
            <a:endParaRPr lang="en-US"/>
          </a:p>
        </p:txBody>
      </p:sp>
    </p:spTree>
    <p:extLst>
      <p:ext uri="{BB962C8B-B14F-4D97-AF65-F5344CB8AC3E}">
        <p14:creationId xmlns:p14="http://schemas.microsoft.com/office/powerpoint/2010/main" val="3074807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8142C-96BE-4045-B5C8-49BFC33D1C04}" type="slidenum">
              <a:rPr lang="en-US" smtClean="0"/>
              <a:t>2</a:t>
            </a:fld>
            <a:endParaRPr lang="en-US"/>
          </a:p>
        </p:txBody>
      </p:sp>
    </p:spTree>
    <p:extLst>
      <p:ext uri="{BB962C8B-B14F-4D97-AF65-F5344CB8AC3E}">
        <p14:creationId xmlns:p14="http://schemas.microsoft.com/office/powerpoint/2010/main" val="2614730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Biological question</a:t>
            </a:r>
          </a:p>
          <a:p>
            <a:r>
              <a:rPr lang="en-US" dirty="0"/>
              <a:t>Biological null vs. alternate</a:t>
            </a:r>
          </a:p>
          <a:p>
            <a:r>
              <a:rPr lang="en-US" dirty="0"/>
              <a:t>Statistical null vs. alternate</a:t>
            </a:r>
          </a:p>
        </p:txBody>
      </p:sp>
      <p:sp>
        <p:nvSpPr>
          <p:cNvPr id="4" name="Slide Number Placeholder 3"/>
          <p:cNvSpPr>
            <a:spLocks noGrp="1"/>
          </p:cNvSpPr>
          <p:nvPr>
            <p:ph type="sldNum" sz="quarter" idx="10"/>
          </p:nvPr>
        </p:nvSpPr>
        <p:spPr/>
        <p:txBody>
          <a:bodyPr/>
          <a:lstStyle/>
          <a:p>
            <a:fld id="{D9E8142C-96BE-4045-B5C8-49BFC33D1C04}" type="slidenum">
              <a:rPr lang="en-US" smtClean="0"/>
              <a:t>15</a:t>
            </a:fld>
            <a:endParaRPr lang="en-US"/>
          </a:p>
        </p:txBody>
      </p:sp>
    </p:spTree>
    <p:extLst>
      <p:ext uri="{BB962C8B-B14F-4D97-AF65-F5344CB8AC3E}">
        <p14:creationId xmlns:p14="http://schemas.microsoft.com/office/powerpoint/2010/main" val="92122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exam questions 3-8</a:t>
            </a:r>
          </a:p>
        </p:txBody>
      </p:sp>
      <p:sp>
        <p:nvSpPr>
          <p:cNvPr id="4" name="Slide Number Placeholder 3"/>
          <p:cNvSpPr>
            <a:spLocks noGrp="1"/>
          </p:cNvSpPr>
          <p:nvPr>
            <p:ph type="sldNum" sz="quarter" idx="10"/>
          </p:nvPr>
        </p:nvSpPr>
        <p:spPr/>
        <p:txBody>
          <a:bodyPr/>
          <a:lstStyle/>
          <a:p>
            <a:fld id="{D9E8142C-96BE-4045-B5C8-49BFC33D1C04}" type="slidenum">
              <a:rPr lang="en-US" smtClean="0"/>
              <a:t>25</a:t>
            </a:fld>
            <a:endParaRPr lang="en-US"/>
          </a:p>
        </p:txBody>
      </p:sp>
    </p:spTree>
    <p:extLst>
      <p:ext uri="{BB962C8B-B14F-4D97-AF65-F5344CB8AC3E}">
        <p14:creationId xmlns:p14="http://schemas.microsoft.com/office/powerpoint/2010/main" val="36340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exam questions 3-8</a:t>
            </a:r>
          </a:p>
        </p:txBody>
      </p:sp>
      <p:sp>
        <p:nvSpPr>
          <p:cNvPr id="4" name="Slide Number Placeholder 3"/>
          <p:cNvSpPr>
            <a:spLocks noGrp="1"/>
          </p:cNvSpPr>
          <p:nvPr>
            <p:ph type="sldNum" sz="quarter" idx="10"/>
          </p:nvPr>
        </p:nvSpPr>
        <p:spPr/>
        <p:txBody>
          <a:bodyPr/>
          <a:lstStyle/>
          <a:p>
            <a:fld id="{D9E8142C-96BE-4045-B5C8-49BFC33D1C04}" type="slidenum">
              <a:rPr lang="en-US" smtClean="0"/>
              <a:t>26</a:t>
            </a:fld>
            <a:endParaRPr lang="en-US"/>
          </a:p>
        </p:txBody>
      </p:sp>
    </p:spTree>
    <p:extLst>
      <p:ext uri="{BB962C8B-B14F-4D97-AF65-F5344CB8AC3E}">
        <p14:creationId xmlns:p14="http://schemas.microsoft.com/office/powerpoint/2010/main" val="1963136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exam questions 3-8</a:t>
            </a:r>
          </a:p>
        </p:txBody>
      </p:sp>
      <p:sp>
        <p:nvSpPr>
          <p:cNvPr id="4" name="Slide Number Placeholder 3"/>
          <p:cNvSpPr>
            <a:spLocks noGrp="1"/>
          </p:cNvSpPr>
          <p:nvPr>
            <p:ph type="sldNum" sz="quarter" idx="10"/>
          </p:nvPr>
        </p:nvSpPr>
        <p:spPr/>
        <p:txBody>
          <a:bodyPr/>
          <a:lstStyle/>
          <a:p>
            <a:fld id="{D9E8142C-96BE-4045-B5C8-49BFC33D1C04}" type="slidenum">
              <a:rPr lang="en-US" smtClean="0"/>
              <a:t>27</a:t>
            </a:fld>
            <a:endParaRPr lang="en-US"/>
          </a:p>
        </p:txBody>
      </p:sp>
    </p:spTree>
    <p:extLst>
      <p:ext uri="{BB962C8B-B14F-4D97-AF65-F5344CB8AC3E}">
        <p14:creationId xmlns:p14="http://schemas.microsoft.com/office/powerpoint/2010/main" val="3772500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exam questions 3-8</a:t>
            </a:r>
          </a:p>
        </p:txBody>
      </p:sp>
      <p:sp>
        <p:nvSpPr>
          <p:cNvPr id="4" name="Slide Number Placeholder 3"/>
          <p:cNvSpPr>
            <a:spLocks noGrp="1"/>
          </p:cNvSpPr>
          <p:nvPr>
            <p:ph type="sldNum" sz="quarter" idx="10"/>
          </p:nvPr>
        </p:nvSpPr>
        <p:spPr/>
        <p:txBody>
          <a:bodyPr/>
          <a:lstStyle/>
          <a:p>
            <a:fld id="{D9E8142C-96BE-4045-B5C8-49BFC33D1C04}" type="slidenum">
              <a:rPr lang="en-US" smtClean="0"/>
              <a:t>28</a:t>
            </a:fld>
            <a:endParaRPr lang="en-US"/>
          </a:p>
        </p:txBody>
      </p:sp>
    </p:spTree>
    <p:extLst>
      <p:ext uri="{BB962C8B-B14F-4D97-AF65-F5344CB8AC3E}">
        <p14:creationId xmlns:p14="http://schemas.microsoft.com/office/powerpoint/2010/main" val="449946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exam questions 3-8</a:t>
            </a:r>
          </a:p>
        </p:txBody>
      </p:sp>
      <p:sp>
        <p:nvSpPr>
          <p:cNvPr id="4" name="Slide Number Placeholder 3"/>
          <p:cNvSpPr>
            <a:spLocks noGrp="1"/>
          </p:cNvSpPr>
          <p:nvPr>
            <p:ph type="sldNum" sz="quarter" idx="10"/>
          </p:nvPr>
        </p:nvSpPr>
        <p:spPr/>
        <p:txBody>
          <a:bodyPr/>
          <a:lstStyle/>
          <a:p>
            <a:fld id="{D9E8142C-96BE-4045-B5C8-49BFC33D1C04}" type="slidenum">
              <a:rPr lang="en-US" smtClean="0"/>
              <a:t>29</a:t>
            </a:fld>
            <a:endParaRPr lang="en-US"/>
          </a:p>
        </p:txBody>
      </p:sp>
    </p:spTree>
    <p:extLst>
      <p:ext uri="{BB962C8B-B14F-4D97-AF65-F5344CB8AC3E}">
        <p14:creationId xmlns:p14="http://schemas.microsoft.com/office/powerpoint/2010/main" val="1280299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exam questions 3-8</a:t>
            </a:r>
          </a:p>
        </p:txBody>
      </p:sp>
      <p:sp>
        <p:nvSpPr>
          <p:cNvPr id="4" name="Slide Number Placeholder 3"/>
          <p:cNvSpPr>
            <a:spLocks noGrp="1"/>
          </p:cNvSpPr>
          <p:nvPr>
            <p:ph type="sldNum" sz="quarter" idx="10"/>
          </p:nvPr>
        </p:nvSpPr>
        <p:spPr/>
        <p:txBody>
          <a:bodyPr/>
          <a:lstStyle/>
          <a:p>
            <a:fld id="{D9E8142C-96BE-4045-B5C8-49BFC33D1C04}" type="slidenum">
              <a:rPr lang="en-US" smtClean="0"/>
              <a:t>30</a:t>
            </a:fld>
            <a:endParaRPr lang="en-US"/>
          </a:p>
        </p:txBody>
      </p:sp>
    </p:spTree>
    <p:extLst>
      <p:ext uri="{BB962C8B-B14F-4D97-AF65-F5344CB8AC3E}">
        <p14:creationId xmlns:p14="http://schemas.microsoft.com/office/powerpoint/2010/main" val="3535702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extShape 1"/>
          <p:cNvSpPr txBox="1"/>
          <p:nvPr/>
        </p:nvSpPr>
        <p:spPr>
          <a:xfrm>
            <a:off x="3886200" y="8686800"/>
            <a:ext cx="2971440" cy="456840"/>
          </a:xfrm>
          <a:prstGeom prst="rect">
            <a:avLst/>
          </a:prstGeom>
        </p:spPr>
        <p:txBody>
          <a:bodyPr anchor="b"/>
          <a:lstStyle/>
          <a:p>
            <a:pPr>
              <a:lnSpc>
                <a:spcPct val="100000"/>
              </a:lnSpc>
            </a:pPr>
            <a:fld id="{D2B528CA-54F7-44F1-8B4C-9434458AB799}" type="slidenum">
              <a:rPr lang="en-US" sz="1200">
                <a:solidFill>
                  <a:srgbClr val="000000"/>
                </a:solidFill>
                <a:latin typeface="Arial"/>
                <a:ea typeface="ＭＳ Ｐゴシック"/>
              </a:rPr>
              <a:t>31</a:t>
            </a:fld>
            <a:endParaRPr/>
          </a:p>
        </p:txBody>
      </p:sp>
      <p:sp>
        <p:nvSpPr>
          <p:cNvPr id="327" name="PlaceHolder 2"/>
          <p:cNvSpPr>
            <a:spLocks noGrp="1"/>
          </p:cNvSpPr>
          <p:nvPr>
            <p:ph type="body"/>
          </p:nvPr>
        </p:nvSpPr>
        <p:spPr>
          <a:xfrm>
            <a:off x="914400" y="4343400"/>
            <a:ext cx="5028840" cy="4114440"/>
          </a:xfrm>
          <a:prstGeom prst="rect">
            <a:avLst/>
          </a:prstGeom>
        </p:spPr>
        <p:txBody>
          <a:bodyPr/>
          <a:lstStyle/>
          <a:p>
            <a:pPr>
              <a:lnSpc>
                <a:spcPct val="100000"/>
              </a:lnSpc>
            </a:pPr>
            <a:r>
              <a:rPr lang="en-US" sz="2000" dirty="0">
                <a:latin typeface="Arial"/>
                <a:ea typeface="ＭＳ Ｐゴシック"/>
              </a:rPr>
              <a:t>Bars graph – Categorical data.</a:t>
            </a:r>
            <a:endParaRPr dirty="0"/>
          </a:p>
        </p:txBody>
      </p:sp>
    </p:spTree>
    <p:extLst>
      <p:ext uri="{BB962C8B-B14F-4D97-AF65-F5344CB8AC3E}">
        <p14:creationId xmlns:p14="http://schemas.microsoft.com/office/powerpoint/2010/main" val="3120937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extShape 1"/>
          <p:cNvSpPr txBox="1"/>
          <p:nvPr/>
        </p:nvSpPr>
        <p:spPr>
          <a:xfrm>
            <a:off x="3886200" y="8686800"/>
            <a:ext cx="2971440" cy="456840"/>
          </a:xfrm>
          <a:prstGeom prst="rect">
            <a:avLst/>
          </a:prstGeom>
        </p:spPr>
        <p:txBody>
          <a:bodyPr anchor="b"/>
          <a:lstStyle/>
          <a:p>
            <a:pPr>
              <a:lnSpc>
                <a:spcPct val="100000"/>
              </a:lnSpc>
            </a:pPr>
            <a:fld id="{D2B528CA-54F7-44F1-8B4C-9434458AB799}" type="slidenum">
              <a:rPr lang="en-US" sz="1200">
                <a:solidFill>
                  <a:srgbClr val="000000"/>
                </a:solidFill>
                <a:latin typeface="Arial"/>
                <a:ea typeface="ＭＳ Ｐゴシック"/>
              </a:rPr>
              <a:t>32</a:t>
            </a:fld>
            <a:endParaRPr/>
          </a:p>
        </p:txBody>
      </p:sp>
      <p:sp>
        <p:nvSpPr>
          <p:cNvPr id="327" name="PlaceHolder 2"/>
          <p:cNvSpPr>
            <a:spLocks noGrp="1"/>
          </p:cNvSpPr>
          <p:nvPr>
            <p:ph type="body"/>
          </p:nvPr>
        </p:nvSpPr>
        <p:spPr>
          <a:xfrm>
            <a:off x="914400" y="4343400"/>
            <a:ext cx="5028840" cy="4114440"/>
          </a:xfrm>
          <a:prstGeom prst="rect">
            <a:avLst/>
          </a:prstGeom>
        </p:spPr>
        <p:txBody>
          <a:bodyPr/>
          <a:lstStyle/>
          <a:p>
            <a:pPr>
              <a:lnSpc>
                <a:spcPct val="100000"/>
              </a:lnSpc>
            </a:pPr>
            <a:r>
              <a:rPr lang="en-US" sz="2000" dirty="0">
                <a:latin typeface="Arial"/>
                <a:ea typeface="ＭＳ Ｐゴシック"/>
              </a:rPr>
              <a:t>Bars graph – Categorical data.</a:t>
            </a:r>
            <a:endParaRPr dirty="0"/>
          </a:p>
        </p:txBody>
      </p:sp>
    </p:spTree>
    <p:extLst>
      <p:ext uri="{BB962C8B-B14F-4D97-AF65-F5344CB8AC3E}">
        <p14:creationId xmlns:p14="http://schemas.microsoft.com/office/powerpoint/2010/main" val="2767991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extShape 1"/>
          <p:cNvSpPr txBox="1"/>
          <p:nvPr/>
        </p:nvSpPr>
        <p:spPr>
          <a:xfrm>
            <a:off x="3886200" y="8686800"/>
            <a:ext cx="2971440" cy="456840"/>
          </a:xfrm>
          <a:prstGeom prst="rect">
            <a:avLst/>
          </a:prstGeom>
        </p:spPr>
        <p:txBody>
          <a:bodyPr anchor="b"/>
          <a:lstStyle/>
          <a:p>
            <a:pPr>
              <a:lnSpc>
                <a:spcPct val="100000"/>
              </a:lnSpc>
            </a:pPr>
            <a:fld id="{048DAD17-31AC-49DA-9945-BDE4FD0040E4}" type="slidenum">
              <a:rPr lang="en-US" sz="1200">
                <a:solidFill>
                  <a:srgbClr val="000000"/>
                </a:solidFill>
                <a:latin typeface="Arial"/>
                <a:ea typeface="ＭＳ Ｐゴシック"/>
              </a:rPr>
              <a:t>42</a:t>
            </a:fld>
            <a:endParaRPr/>
          </a:p>
        </p:txBody>
      </p:sp>
      <p:sp>
        <p:nvSpPr>
          <p:cNvPr id="333" name="PlaceHolder 2"/>
          <p:cNvSpPr>
            <a:spLocks noGrp="1"/>
          </p:cNvSpPr>
          <p:nvPr>
            <p:ph type="body"/>
          </p:nvPr>
        </p:nvSpPr>
        <p:spPr>
          <a:xfrm>
            <a:off x="914400" y="4343400"/>
            <a:ext cx="5028840" cy="4114440"/>
          </a:xfrm>
          <a:prstGeom prst="rect">
            <a:avLst/>
          </a:prstGeom>
        </p:spPr>
        <p:txBody>
          <a:bodyPr/>
          <a:lstStyle/>
          <a:p>
            <a:pPr>
              <a:lnSpc>
                <a:spcPct val="100000"/>
              </a:lnSpc>
            </a:pPr>
            <a:endParaRPr dirty="0"/>
          </a:p>
          <a:p>
            <a:pPr>
              <a:lnSpc>
                <a:spcPct val="100000"/>
              </a:lnSpc>
            </a:pPr>
            <a:r>
              <a:rPr lang="en-US" sz="2000" dirty="0">
                <a:latin typeface="Arial"/>
                <a:ea typeface="ＭＳ Ｐゴシック"/>
              </a:rPr>
              <a:t>These are measurements of the horn sizes for horned lizards which were either captured alive or found dead after being killed by shrikes.</a:t>
            </a:r>
            <a:endParaRPr dirty="0"/>
          </a:p>
          <a:p>
            <a:pPr>
              <a:lnSpc>
                <a:spcPct val="100000"/>
              </a:lnSpc>
            </a:pPr>
            <a:endParaRPr dirty="0"/>
          </a:p>
          <a:p>
            <a:pPr>
              <a:lnSpc>
                <a:spcPct val="100000"/>
              </a:lnSpc>
            </a:pPr>
            <a:r>
              <a:rPr lang="en-US" sz="2000" dirty="0">
                <a:latin typeface="Times New Roman"/>
                <a:ea typeface="ＭＳ Ｐゴシック"/>
              </a:rPr>
              <a:t>Young, K. V., E. D. Brodie Jr., and E. D. Brodie III. 2004. How the horned lizard got its horns. Science 304:65.</a:t>
            </a:r>
            <a:endParaRPr dirty="0"/>
          </a:p>
          <a:p>
            <a:pPr>
              <a:lnSpc>
                <a:spcPct val="100000"/>
              </a:lnSpc>
            </a:pPr>
            <a:endParaRPr dirty="0"/>
          </a:p>
        </p:txBody>
      </p:sp>
    </p:spTree>
    <p:extLst>
      <p:ext uri="{BB962C8B-B14F-4D97-AF65-F5344CB8AC3E}">
        <p14:creationId xmlns:p14="http://schemas.microsoft.com/office/powerpoint/2010/main" val="986572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TextShape 1"/>
          <p:cNvSpPr txBox="1"/>
          <p:nvPr/>
        </p:nvSpPr>
        <p:spPr>
          <a:xfrm>
            <a:off x="3886200" y="8686800"/>
            <a:ext cx="2971440" cy="456840"/>
          </a:xfrm>
          <a:prstGeom prst="rect">
            <a:avLst/>
          </a:prstGeom>
        </p:spPr>
        <p:txBody>
          <a:bodyPr anchor="b"/>
          <a:lstStyle/>
          <a:p>
            <a:pPr>
              <a:lnSpc>
                <a:spcPct val="100000"/>
              </a:lnSpc>
            </a:pPr>
            <a:fld id="{7EFA9F6F-DA74-4915-8C90-8760EF9CA550}" type="slidenum">
              <a:rPr lang="en-US" sz="1200">
                <a:solidFill>
                  <a:srgbClr val="000000"/>
                </a:solidFill>
                <a:latin typeface="Arial"/>
                <a:ea typeface="ＭＳ Ｐゴシック"/>
              </a:rPr>
              <a:t>4</a:t>
            </a:fld>
            <a:endParaRPr/>
          </a:p>
        </p:txBody>
      </p:sp>
      <p:sp>
        <p:nvSpPr>
          <p:cNvPr id="326" name="PlaceHolder 2"/>
          <p:cNvSpPr>
            <a:spLocks noGrp="1"/>
          </p:cNvSpPr>
          <p:nvPr>
            <p:ph type="body"/>
          </p:nvPr>
        </p:nvSpPr>
        <p:spPr>
          <a:xfrm>
            <a:off x="914400" y="4343400"/>
            <a:ext cx="5028840" cy="4114440"/>
          </a:xfrm>
          <a:prstGeom prst="rect">
            <a:avLst/>
          </a:prstGeom>
        </p:spPr>
        <p:txBody>
          <a:bodyPr/>
          <a:lstStyle/>
          <a:p>
            <a:pPr>
              <a:lnSpc>
                <a:spcPct val="100000"/>
              </a:lnSpc>
            </a:pPr>
            <a:r>
              <a:rPr lang="en-US" sz="2000" dirty="0">
                <a:latin typeface="Arial"/>
                <a:ea typeface="ＭＳ Ｐゴシック"/>
              </a:rPr>
              <a:t>These represent </a:t>
            </a:r>
            <a:r>
              <a:rPr lang="en-US" sz="2000" dirty="0" err="1">
                <a:latin typeface="Optima-Italic"/>
                <a:ea typeface="ＭＳ Ｐゴシック"/>
              </a:rPr>
              <a:t>Pisaster</a:t>
            </a:r>
            <a:r>
              <a:rPr lang="en-US" sz="2000" dirty="0">
                <a:latin typeface="Optima-Italic"/>
                <a:ea typeface="ＭＳ Ｐゴシック"/>
              </a:rPr>
              <a:t> </a:t>
            </a:r>
            <a:r>
              <a:rPr lang="en-US" sz="2000" dirty="0" err="1">
                <a:latin typeface="Optima-Italic"/>
                <a:ea typeface="ＭＳ Ｐゴシック"/>
              </a:rPr>
              <a:t>ochraceus</a:t>
            </a:r>
            <a:r>
              <a:rPr lang="en-US" sz="2000" dirty="0">
                <a:latin typeface="Optima-Regular"/>
                <a:ea typeface="ＭＳ Ｐゴシック"/>
              </a:rPr>
              <a:t>, a species with a color polymorphism that live in the northeast Pacific.</a:t>
            </a:r>
          </a:p>
          <a:p>
            <a:pPr>
              <a:lnSpc>
                <a:spcPct val="100000"/>
              </a:lnSpc>
            </a:pPr>
            <a:endParaRPr lang="en-US" sz="2000" dirty="0">
              <a:latin typeface="Optima-Regular"/>
              <a:ea typeface="ＭＳ Ｐゴシック"/>
            </a:endParaRPr>
          </a:p>
          <a:p>
            <a:pPr>
              <a:lnSpc>
                <a:spcPct val="100000"/>
              </a:lnSpc>
            </a:pPr>
            <a:r>
              <a:rPr lang="en-US" sz="2000" dirty="0">
                <a:latin typeface="Optima-Regular"/>
                <a:ea typeface="ＭＳ Ｐゴシック"/>
              </a:rPr>
              <a:t>Mean size</a:t>
            </a:r>
          </a:p>
          <a:p>
            <a:pPr>
              <a:lnSpc>
                <a:spcPct val="100000"/>
              </a:lnSpc>
            </a:pPr>
            <a:r>
              <a:rPr lang="en-US" sz="2000" dirty="0">
                <a:latin typeface="Optima-Regular"/>
                <a:ea typeface="ＭＳ Ｐゴシック"/>
              </a:rPr>
              <a:t>Orange vs. purple proportion</a:t>
            </a:r>
          </a:p>
          <a:p>
            <a:pPr>
              <a:lnSpc>
                <a:spcPct val="100000"/>
              </a:lnSpc>
            </a:pPr>
            <a:r>
              <a:rPr lang="en-US" sz="2000" dirty="0">
                <a:latin typeface="Optima-Regular"/>
                <a:ea typeface="ＭＳ Ｐゴシック"/>
              </a:rPr>
              <a:t>Are orange bigger than purple?</a:t>
            </a:r>
            <a:endParaRPr dirty="0"/>
          </a:p>
        </p:txBody>
      </p:sp>
    </p:spTree>
    <p:extLst>
      <p:ext uri="{BB962C8B-B14F-4D97-AF65-F5344CB8AC3E}">
        <p14:creationId xmlns:p14="http://schemas.microsoft.com/office/powerpoint/2010/main" val="608173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TextShape 1"/>
          <p:cNvSpPr txBox="1"/>
          <p:nvPr/>
        </p:nvSpPr>
        <p:spPr>
          <a:xfrm>
            <a:off x="3886200" y="8686800"/>
            <a:ext cx="2971440" cy="456840"/>
          </a:xfrm>
          <a:prstGeom prst="rect">
            <a:avLst/>
          </a:prstGeom>
        </p:spPr>
        <p:txBody>
          <a:bodyPr anchor="b"/>
          <a:lstStyle/>
          <a:p>
            <a:pPr>
              <a:lnSpc>
                <a:spcPct val="100000"/>
              </a:lnSpc>
            </a:pPr>
            <a:fld id="{9CBB7199-5367-4CEE-8196-C75EBD33C976}" type="slidenum">
              <a:rPr lang="en-US" sz="1200">
                <a:solidFill>
                  <a:srgbClr val="000000"/>
                </a:solidFill>
                <a:latin typeface="Arial"/>
                <a:ea typeface="ＭＳ Ｐゴシック"/>
              </a:rPr>
              <a:t>44</a:t>
            </a:fld>
            <a:endParaRPr/>
          </a:p>
        </p:txBody>
      </p:sp>
      <p:sp>
        <p:nvSpPr>
          <p:cNvPr id="335" name="PlaceHolder 2"/>
          <p:cNvSpPr>
            <a:spLocks noGrp="1"/>
          </p:cNvSpPr>
          <p:nvPr>
            <p:ph type="body"/>
          </p:nvPr>
        </p:nvSpPr>
        <p:spPr>
          <a:xfrm>
            <a:off x="914400" y="4343400"/>
            <a:ext cx="5028840" cy="4114440"/>
          </a:xfrm>
          <a:prstGeom prst="rect">
            <a:avLst/>
          </a:prstGeom>
        </p:spPr>
        <p:txBody>
          <a:bodyPr/>
          <a:lstStyle/>
          <a:p>
            <a:pPr>
              <a:lnSpc>
                <a:spcPct val="100000"/>
              </a:lnSpc>
            </a:pPr>
            <a:r>
              <a:rPr lang="en-US" sz="2000">
                <a:latin typeface="Arial"/>
                <a:ea typeface="ＭＳ Ｐゴシック"/>
              </a:rPr>
              <a:t>Snakes warm up to digest their food.</a:t>
            </a:r>
            <a:endParaRPr/>
          </a:p>
        </p:txBody>
      </p:sp>
    </p:spTree>
    <p:extLst>
      <p:ext uri="{BB962C8B-B14F-4D97-AF65-F5344CB8AC3E}">
        <p14:creationId xmlns:p14="http://schemas.microsoft.com/office/powerpoint/2010/main" val="730333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TextShape 1"/>
          <p:cNvSpPr txBox="1"/>
          <p:nvPr/>
        </p:nvSpPr>
        <p:spPr>
          <a:xfrm>
            <a:off x="3886200" y="8686800"/>
            <a:ext cx="2971440" cy="456840"/>
          </a:xfrm>
          <a:prstGeom prst="rect">
            <a:avLst/>
          </a:prstGeom>
        </p:spPr>
        <p:txBody>
          <a:bodyPr anchor="b"/>
          <a:lstStyle/>
          <a:p>
            <a:pPr>
              <a:lnSpc>
                <a:spcPct val="100000"/>
              </a:lnSpc>
            </a:pPr>
            <a:fld id="{9CBB7199-5367-4CEE-8196-C75EBD33C976}" type="slidenum">
              <a:rPr lang="en-US" sz="1200">
                <a:solidFill>
                  <a:srgbClr val="000000"/>
                </a:solidFill>
                <a:latin typeface="Arial"/>
                <a:ea typeface="ＭＳ Ｐゴシック"/>
              </a:rPr>
              <a:t>45</a:t>
            </a:fld>
            <a:endParaRPr/>
          </a:p>
        </p:txBody>
      </p:sp>
      <p:sp>
        <p:nvSpPr>
          <p:cNvPr id="335" name="PlaceHolder 2"/>
          <p:cNvSpPr>
            <a:spLocks noGrp="1"/>
          </p:cNvSpPr>
          <p:nvPr>
            <p:ph type="body"/>
          </p:nvPr>
        </p:nvSpPr>
        <p:spPr>
          <a:xfrm>
            <a:off x="914400" y="4343400"/>
            <a:ext cx="5028840" cy="4114440"/>
          </a:xfrm>
          <a:prstGeom prst="rect">
            <a:avLst/>
          </a:prstGeom>
        </p:spPr>
        <p:txBody>
          <a:bodyPr/>
          <a:lstStyle/>
          <a:p>
            <a:pPr>
              <a:lnSpc>
                <a:spcPct val="100000"/>
              </a:lnSpc>
            </a:pPr>
            <a:r>
              <a:rPr lang="en-US" sz="2000">
                <a:latin typeface="Arial"/>
                <a:ea typeface="ＭＳ Ｐゴシック"/>
              </a:rPr>
              <a:t>Snakes warm up to digest their food.</a:t>
            </a:r>
            <a:endParaRPr/>
          </a:p>
        </p:txBody>
      </p:sp>
    </p:spTree>
    <p:extLst>
      <p:ext uri="{BB962C8B-B14F-4D97-AF65-F5344CB8AC3E}">
        <p14:creationId xmlns:p14="http://schemas.microsoft.com/office/powerpoint/2010/main" val="400900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Helvetica" panose="020B0604020202020204" pitchFamily="34" charset="0"/>
                <a:ea typeface="MS PGothic" panose="020B0600070205080204" pitchFamily="34" charset="-128"/>
              </a:defRPr>
            </a:lvl1pPr>
            <a:lvl2pPr marL="742950" indent="-285750">
              <a:defRPr sz="2800">
                <a:solidFill>
                  <a:schemeClr val="tx1"/>
                </a:solidFill>
                <a:latin typeface="Helvetica" panose="020B0604020202020204" pitchFamily="34" charset="0"/>
                <a:ea typeface="MS PGothic" panose="020B0600070205080204" pitchFamily="34" charset="-128"/>
              </a:defRPr>
            </a:lvl2pPr>
            <a:lvl3pPr marL="1143000" indent="-228600">
              <a:defRPr sz="2800">
                <a:solidFill>
                  <a:schemeClr val="tx1"/>
                </a:solidFill>
                <a:latin typeface="Helvetica" panose="020B0604020202020204" pitchFamily="34" charset="0"/>
                <a:ea typeface="MS PGothic" panose="020B0600070205080204" pitchFamily="34" charset="-128"/>
              </a:defRPr>
            </a:lvl3pPr>
            <a:lvl4pPr marL="1600200" indent="-228600">
              <a:defRPr sz="2800">
                <a:solidFill>
                  <a:schemeClr val="tx1"/>
                </a:solidFill>
                <a:latin typeface="Helvetica" panose="020B0604020202020204" pitchFamily="34" charset="0"/>
                <a:ea typeface="MS PGothic" panose="020B0600070205080204" pitchFamily="34" charset="-128"/>
              </a:defRPr>
            </a:lvl4pPr>
            <a:lvl5pPr marL="2057400" indent="-228600">
              <a:defRPr sz="28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9pPr>
          </a:lstStyle>
          <a:p>
            <a:fld id="{E0D4B2C4-9C65-41BA-BF0B-2AF9A5C6721D}" type="slidenum">
              <a:rPr lang="en-US" altLang="en-US" sz="1200"/>
              <a:pPr/>
              <a:t>48</a:t>
            </a:fld>
            <a:endParaRPr lang="en-US" altLang="en-US" sz="1200"/>
          </a:p>
        </p:txBody>
      </p:sp>
      <p:sp>
        <p:nvSpPr>
          <p:cNvPr id="51202" name="Rectangle 2"/>
          <p:cNvSpPr>
            <a:spLocks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Why is it squared? </a:t>
            </a:r>
          </a:p>
        </p:txBody>
      </p:sp>
    </p:spTree>
    <p:extLst>
      <p:ext uri="{BB962C8B-B14F-4D97-AF65-F5344CB8AC3E}">
        <p14:creationId xmlns:p14="http://schemas.microsoft.com/office/powerpoint/2010/main" val="3259327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Helvetica" panose="020B0604020202020204" pitchFamily="34" charset="0"/>
                <a:ea typeface="MS PGothic" panose="020B0600070205080204" pitchFamily="34" charset="-128"/>
              </a:defRPr>
            </a:lvl1pPr>
            <a:lvl2pPr marL="742950" indent="-285750">
              <a:defRPr sz="2800">
                <a:solidFill>
                  <a:schemeClr val="tx1"/>
                </a:solidFill>
                <a:latin typeface="Helvetica" panose="020B0604020202020204" pitchFamily="34" charset="0"/>
                <a:ea typeface="MS PGothic" panose="020B0600070205080204" pitchFamily="34" charset="-128"/>
              </a:defRPr>
            </a:lvl2pPr>
            <a:lvl3pPr marL="1143000" indent="-228600">
              <a:defRPr sz="2800">
                <a:solidFill>
                  <a:schemeClr val="tx1"/>
                </a:solidFill>
                <a:latin typeface="Helvetica" panose="020B0604020202020204" pitchFamily="34" charset="0"/>
                <a:ea typeface="MS PGothic" panose="020B0600070205080204" pitchFamily="34" charset="-128"/>
              </a:defRPr>
            </a:lvl3pPr>
            <a:lvl4pPr marL="1600200" indent="-228600">
              <a:defRPr sz="2800">
                <a:solidFill>
                  <a:schemeClr val="tx1"/>
                </a:solidFill>
                <a:latin typeface="Helvetica" panose="020B0604020202020204" pitchFamily="34" charset="0"/>
                <a:ea typeface="MS PGothic" panose="020B0600070205080204" pitchFamily="34" charset="-128"/>
              </a:defRPr>
            </a:lvl4pPr>
            <a:lvl5pPr marL="2057400" indent="-228600">
              <a:defRPr sz="28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9pPr>
          </a:lstStyle>
          <a:p>
            <a:fld id="{91E17519-CA49-4D21-AA2E-18307D23C282}" type="slidenum">
              <a:rPr lang="en-US" altLang="en-US" sz="1200"/>
              <a:pPr/>
              <a:t>49</a:t>
            </a:fld>
            <a:endParaRPr lang="en-US" altLang="en-US" sz="1200"/>
          </a:p>
        </p:txBody>
      </p:sp>
      <p:sp>
        <p:nvSpPr>
          <p:cNvPr id="53250" name="Rectangle 2"/>
          <p:cNvSpPr>
            <a:spLocks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4 differences from population mean:  </a:t>
            </a:r>
          </a:p>
          <a:p>
            <a:pPr eaLnBrk="1" hangingPunct="1"/>
            <a:r>
              <a:rPr lang="en-US" altLang="en-US">
                <a:latin typeface="Arial" panose="020B0604020202020204" pitchFamily="34" charset="0"/>
              </a:rPr>
              <a:t>	s^2 instead of sigma^2;</a:t>
            </a:r>
          </a:p>
          <a:p>
            <a:pPr eaLnBrk="1" hangingPunct="1"/>
            <a:r>
              <a:rPr lang="en-US" altLang="en-US">
                <a:latin typeface="Arial" panose="020B0604020202020204" pitchFamily="34" charset="0"/>
              </a:rPr>
              <a:t> 	uses sample size instead of population size, </a:t>
            </a:r>
          </a:p>
          <a:p>
            <a:pPr eaLnBrk="1" hangingPunct="1"/>
            <a:r>
              <a:rPr lang="en-US" altLang="en-US">
                <a:latin typeface="Arial" panose="020B0604020202020204" pitchFamily="34" charset="0"/>
              </a:rPr>
              <a:t>	taken as deviations from sample mean rather than population mean (which is not available);</a:t>
            </a:r>
          </a:p>
          <a:p>
            <a:pPr eaLnBrk="1" hangingPunct="1"/>
            <a:r>
              <a:rPr lang="en-US" altLang="en-US">
                <a:latin typeface="Arial" panose="020B0604020202020204" pitchFamily="34" charset="0"/>
              </a:rPr>
              <a:t>	n-1, to account for bias caused by using Ybar (which is slightly closer to the individuals in the sample than the true mean is, because the sample mean is calculated from the sample too </a:t>
            </a:r>
          </a:p>
        </p:txBody>
      </p:sp>
    </p:spTree>
    <p:extLst>
      <p:ext uri="{BB962C8B-B14F-4D97-AF65-F5344CB8AC3E}">
        <p14:creationId xmlns:p14="http://schemas.microsoft.com/office/powerpoint/2010/main" val="2428435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ChangeArrowheads="1" noTextEdit="1"/>
          </p:cNvSpPr>
          <p:nvPr>
            <p:ph type="sldImg"/>
          </p:nvPr>
        </p:nvSpPr>
        <p:spPr>
          <a:ln/>
        </p:spPr>
      </p:sp>
      <p:sp>
        <p:nvSpPr>
          <p:cNvPr id="604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Variance measures the </a:t>
            </a:r>
            <a:r>
              <a:rPr lang="en-US" altLang="en-US" i="1">
                <a:latin typeface="Arial" panose="020B0604020202020204" pitchFamily="34" charset="0"/>
              </a:rPr>
              <a:t>mathematical dispersion </a:t>
            </a:r>
            <a:r>
              <a:rPr lang="en-US" altLang="en-US">
                <a:latin typeface="Arial" panose="020B0604020202020204" pitchFamily="34" charset="0"/>
              </a:rPr>
              <a:t>of the data (useful for additional mathematics but not so useful in a real-world sense). Standard Deviation is expressed in the same units as the data, and therefore gives a useful measure of the ‘spread’ of the data.</a:t>
            </a:r>
          </a:p>
        </p:txBody>
      </p:sp>
    </p:spTree>
    <p:extLst>
      <p:ext uri="{BB962C8B-B14F-4D97-AF65-F5344CB8AC3E}">
        <p14:creationId xmlns:p14="http://schemas.microsoft.com/office/powerpoint/2010/main" val="3002237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a:ln/>
        </p:spPr>
      </p:sp>
      <p:sp>
        <p:nvSpPr>
          <p:cNvPr id="634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634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Helvetica" panose="020B0604020202020204" pitchFamily="34" charset="0"/>
                <a:ea typeface="MS PGothic" panose="020B0600070205080204" pitchFamily="34" charset="-128"/>
              </a:defRPr>
            </a:lvl1pPr>
            <a:lvl2pPr marL="742950" indent="-285750">
              <a:defRPr sz="2800">
                <a:solidFill>
                  <a:schemeClr val="tx1"/>
                </a:solidFill>
                <a:latin typeface="Helvetica" panose="020B0604020202020204" pitchFamily="34" charset="0"/>
                <a:ea typeface="MS PGothic" panose="020B0600070205080204" pitchFamily="34" charset="-128"/>
              </a:defRPr>
            </a:lvl2pPr>
            <a:lvl3pPr marL="1143000" indent="-228600">
              <a:defRPr sz="2800">
                <a:solidFill>
                  <a:schemeClr val="tx1"/>
                </a:solidFill>
                <a:latin typeface="Helvetica" panose="020B0604020202020204" pitchFamily="34" charset="0"/>
                <a:ea typeface="MS PGothic" panose="020B0600070205080204" pitchFamily="34" charset="-128"/>
              </a:defRPr>
            </a:lvl3pPr>
            <a:lvl4pPr marL="1600200" indent="-228600">
              <a:defRPr sz="2800">
                <a:solidFill>
                  <a:schemeClr val="tx1"/>
                </a:solidFill>
                <a:latin typeface="Helvetica" panose="020B0604020202020204" pitchFamily="34" charset="0"/>
                <a:ea typeface="MS PGothic" panose="020B0600070205080204" pitchFamily="34" charset="-128"/>
              </a:defRPr>
            </a:lvl4pPr>
            <a:lvl5pPr marL="2057400" indent="-228600">
              <a:defRPr sz="28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9pPr>
          </a:lstStyle>
          <a:p>
            <a:fld id="{B59BA4AE-F872-4025-A269-D0B7B95995B7}" type="slidenum">
              <a:rPr lang="en-US" altLang="en-US" sz="1200"/>
              <a:pPr/>
              <a:t>51</a:t>
            </a:fld>
            <a:endParaRPr lang="en-US" altLang="en-US" sz="1200"/>
          </a:p>
        </p:txBody>
      </p:sp>
    </p:spTree>
    <p:extLst>
      <p:ext uri="{BB962C8B-B14F-4D97-AF65-F5344CB8AC3E}">
        <p14:creationId xmlns:p14="http://schemas.microsoft.com/office/powerpoint/2010/main" val="340280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8142C-96BE-4045-B5C8-49BFC33D1C04}" type="slidenum">
              <a:rPr lang="en-US" smtClean="0"/>
              <a:t>55</a:t>
            </a:fld>
            <a:endParaRPr lang="en-US"/>
          </a:p>
        </p:txBody>
      </p:sp>
    </p:spTree>
    <p:extLst>
      <p:ext uri="{BB962C8B-B14F-4D97-AF65-F5344CB8AC3E}">
        <p14:creationId xmlns:p14="http://schemas.microsoft.com/office/powerpoint/2010/main" val="3644881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8142C-96BE-4045-B5C8-49BFC33D1C04}" type="slidenum">
              <a:rPr lang="en-US" smtClean="0"/>
              <a:t>56</a:t>
            </a:fld>
            <a:endParaRPr lang="en-US"/>
          </a:p>
        </p:txBody>
      </p:sp>
    </p:spTree>
    <p:extLst>
      <p:ext uri="{BB962C8B-B14F-4D97-AF65-F5344CB8AC3E}">
        <p14:creationId xmlns:p14="http://schemas.microsoft.com/office/powerpoint/2010/main" val="4194963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8142C-96BE-4045-B5C8-49BFC33D1C04}" type="slidenum">
              <a:rPr lang="en-US" smtClean="0"/>
              <a:t>57</a:t>
            </a:fld>
            <a:endParaRPr lang="en-US"/>
          </a:p>
        </p:txBody>
      </p:sp>
    </p:spTree>
    <p:extLst>
      <p:ext uri="{BB962C8B-B14F-4D97-AF65-F5344CB8AC3E}">
        <p14:creationId xmlns:p14="http://schemas.microsoft.com/office/powerpoint/2010/main" val="257728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8142C-96BE-4045-B5C8-49BFC33D1C04}" type="slidenum">
              <a:rPr lang="en-US" smtClean="0"/>
              <a:t>58</a:t>
            </a:fld>
            <a:endParaRPr lang="en-US"/>
          </a:p>
        </p:txBody>
      </p:sp>
    </p:spTree>
    <p:extLst>
      <p:ext uri="{BB962C8B-B14F-4D97-AF65-F5344CB8AC3E}">
        <p14:creationId xmlns:p14="http://schemas.microsoft.com/office/powerpoint/2010/main" val="2259074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extShape 1"/>
          <p:cNvSpPr txBox="1"/>
          <p:nvPr/>
        </p:nvSpPr>
        <p:spPr>
          <a:xfrm>
            <a:off x="3886200" y="8686800"/>
            <a:ext cx="2971440" cy="456840"/>
          </a:xfrm>
          <a:prstGeom prst="rect">
            <a:avLst/>
          </a:prstGeom>
        </p:spPr>
        <p:txBody>
          <a:bodyPr anchor="b"/>
          <a:lstStyle/>
          <a:p>
            <a:pPr>
              <a:lnSpc>
                <a:spcPct val="100000"/>
              </a:lnSpc>
            </a:pPr>
            <a:fld id="{50936580-A7B6-4C88-AC51-2FDE9D7068D6}" type="slidenum">
              <a:rPr lang="en-US" sz="1200">
                <a:solidFill>
                  <a:srgbClr val="000000"/>
                </a:solidFill>
                <a:latin typeface="Arial"/>
                <a:ea typeface="ＭＳ Ｐゴシック"/>
              </a:rPr>
              <a:t>5</a:t>
            </a:fld>
            <a:endParaRPr/>
          </a:p>
        </p:txBody>
      </p:sp>
      <p:sp>
        <p:nvSpPr>
          <p:cNvPr id="328" name="PlaceHolder 2"/>
          <p:cNvSpPr>
            <a:spLocks noGrp="1"/>
          </p:cNvSpPr>
          <p:nvPr>
            <p:ph type="body"/>
          </p:nvPr>
        </p:nvSpPr>
        <p:spPr>
          <a:xfrm>
            <a:off x="914400" y="4343400"/>
            <a:ext cx="5028840" cy="4114440"/>
          </a:xfrm>
          <a:prstGeom prst="rect">
            <a:avLst/>
          </a:prstGeom>
        </p:spPr>
        <p:txBody>
          <a:bodyPr/>
          <a:lstStyle/>
          <a:p>
            <a:pPr>
              <a:lnSpc>
                <a:spcPct val="100000"/>
              </a:lnSpc>
            </a:pPr>
            <a:r>
              <a:rPr lang="en-US" sz="2000" dirty="0">
                <a:latin typeface="Arial"/>
                <a:ea typeface="ＭＳ Ｐゴシック"/>
              </a:rPr>
              <a:t>We can’t measure EVERY starfish</a:t>
            </a:r>
          </a:p>
          <a:p>
            <a:pPr>
              <a:lnSpc>
                <a:spcPct val="100000"/>
              </a:lnSpc>
            </a:pPr>
            <a:r>
              <a:rPr lang="en-US" sz="2000" dirty="0">
                <a:latin typeface="Arial"/>
                <a:ea typeface="ＭＳ Ｐゴシック"/>
              </a:rPr>
              <a:t>Each of these was randomly generated from the previous slide.</a:t>
            </a:r>
          </a:p>
          <a:p>
            <a:pPr>
              <a:lnSpc>
                <a:spcPct val="100000"/>
              </a:lnSpc>
            </a:pPr>
            <a:r>
              <a:rPr lang="en-US" sz="2000" dirty="0">
                <a:latin typeface="Arial"/>
                <a:ea typeface="ＭＳ Ｐゴシック"/>
              </a:rPr>
              <a:t>Most get a pretty good picture of the mean size and proportion of orange and purple, but the top left is too small, and the rightmost one is too large. Similarly for the proportion purple.</a:t>
            </a:r>
            <a:endParaRPr dirty="0"/>
          </a:p>
        </p:txBody>
      </p:sp>
    </p:spTree>
    <p:extLst>
      <p:ext uri="{BB962C8B-B14F-4D97-AF65-F5344CB8AC3E}">
        <p14:creationId xmlns:p14="http://schemas.microsoft.com/office/powerpoint/2010/main" val="553535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8142C-96BE-4045-B5C8-49BFC33D1C04}" type="slidenum">
              <a:rPr lang="en-US" smtClean="0"/>
              <a:t>59</a:t>
            </a:fld>
            <a:endParaRPr lang="en-US"/>
          </a:p>
        </p:txBody>
      </p:sp>
    </p:spTree>
    <p:extLst>
      <p:ext uri="{BB962C8B-B14F-4D97-AF65-F5344CB8AC3E}">
        <p14:creationId xmlns:p14="http://schemas.microsoft.com/office/powerpoint/2010/main" val="70405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extShape 1"/>
          <p:cNvSpPr txBox="1"/>
          <p:nvPr/>
        </p:nvSpPr>
        <p:spPr>
          <a:xfrm>
            <a:off x="3886200" y="8686800"/>
            <a:ext cx="2971440" cy="456840"/>
          </a:xfrm>
          <a:prstGeom prst="rect">
            <a:avLst/>
          </a:prstGeom>
        </p:spPr>
        <p:txBody>
          <a:bodyPr anchor="b"/>
          <a:lstStyle/>
          <a:p>
            <a:pPr>
              <a:lnSpc>
                <a:spcPct val="100000"/>
              </a:lnSpc>
            </a:pPr>
            <a:fld id="{CF803D24-1794-4EB9-A2C1-C783E914664B}" type="slidenum">
              <a:rPr lang="en-US" sz="1200">
                <a:solidFill>
                  <a:srgbClr val="000000"/>
                </a:solidFill>
                <a:latin typeface="Arial"/>
                <a:ea typeface="ＭＳ Ｐゴシック"/>
              </a:rPr>
              <a:t>6</a:t>
            </a:fld>
            <a:endParaRPr/>
          </a:p>
        </p:txBody>
      </p:sp>
      <p:sp>
        <p:nvSpPr>
          <p:cNvPr id="334" name="PlaceHolder 2"/>
          <p:cNvSpPr>
            <a:spLocks noGrp="1"/>
          </p:cNvSpPr>
          <p:nvPr>
            <p:ph type="body"/>
          </p:nvPr>
        </p:nvSpPr>
        <p:spPr>
          <a:xfrm>
            <a:off x="914400" y="4343400"/>
            <a:ext cx="5028840" cy="4114440"/>
          </a:xfrm>
          <a:prstGeom prst="rect">
            <a:avLst/>
          </a:prstGeom>
        </p:spPr>
        <p:txBody>
          <a:bodyPr/>
          <a:lstStyle/>
          <a:p>
            <a:pPr>
              <a:lnSpc>
                <a:spcPct val="100000"/>
              </a:lnSpc>
            </a:pPr>
            <a:r>
              <a:rPr lang="en-US" sz="2000">
                <a:latin typeface="Arial"/>
                <a:ea typeface="ＭＳ Ｐゴシック"/>
              </a:rPr>
              <a:t>Mnemonic device</a:t>
            </a:r>
            <a:endParaRPr/>
          </a:p>
        </p:txBody>
      </p:sp>
    </p:spTree>
    <p:extLst>
      <p:ext uri="{BB962C8B-B14F-4D97-AF65-F5344CB8AC3E}">
        <p14:creationId xmlns:p14="http://schemas.microsoft.com/office/powerpoint/2010/main" val="3142471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extShape 1"/>
          <p:cNvSpPr txBox="1"/>
          <p:nvPr/>
        </p:nvSpPr>
        <p:spPr>
          <a:xfrm>
            <a:off x="3886200" y="8686800"/>
            <a:ext cx="2971440" cy="456840"/>
          </a:xfrm>
          <a:prstGeom prst="rect">
            <a:avLst/>
          </a:prstGeom>
        </p:spPr>
        <p:txBody>
          <a:bodyPr anchor="b"/>
          <a:lstStyle/>
          <a:p>
            <a:pPr>
              <a:lnSpc>
                <a:spcPct val="100000"/>
              </a:lnSpc>
            </a:pPr>
            <a:fld id="{CF803D24-1794-4EB9-A2C1-C783E914664B}" type="slidenum">
              <a:rPr lang="en-US" sz="1200">
                <a:solidFill>
                  <a:srgbClr val="000000"/>
                </a:solidFill>
                <a:latin typeface="Arial"/>
                <a:ea typeface="ＭＳ Ｐゴシック"/>
              </a:rPr>
              <a:t>7</a:t>
            </a:fld>
            <a:endParaRPr/>
          </a:p>
        </p:txBody>
      </p:sp>
      <p:sp>
        <p:nvSpPr>
          <p:cNvPr id="334" name="PlaceHolder 2"/>
          <p:cNvSpPr>
            <a:spLocks noGrp="1"/>
          </p:cNvSpPr>
          <p:nvPr>
            <p:ph type="body"/>
          </p:nvPr>
        </p:nvSpPr>
        <p:spPr>
          <a:xfrm>
            <a:off x="914400" y="4343400"/>
            <a:ext cx="5028840" cy="4114440"/>
          </a:xfrm>
          <a:prstGeom prst="rect">
            <a:avLst/>
          </a:prstGeom>
        </p:spPr>
        <p:txBody>
          <a:bodyPr/>
          <a:lstStyle/>
          <a:p>
            <a:pPr>
              <a:lnSpc>
                <a:spcPct val="100000"/>
              </a:lnSpc>
            </a:pPr>
            <a:r>
              <a:rPr lang="en-US" sz="2000">
                <a:latin typeface="Arial"/>
                <a:ea typeface="ＭＳ Ｐゴシック"/>
              </a:rPr>
              <a:t>Mnemonic device</a:t>
            </a:r>
            <a:endParaRPr/>
          </a:p>
        </p:txBody>
      </p:sp>
    </p:spTree>
    <p:extLst>
      <p:ext uri="{BB962C8B-B14F-4D97-AF65-F5344CB8AC3E}">
        <p14:creationId xmlns:p14="http://schemas.microsoft.com/office/powerpoint/2010/main" val="281112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for responses</a:t>
            </a:r>
          </a:p>
        </p:txBody>
      </p:sp>
      <p:sp>
        <p:nvSpPr>
          <p:cNvPr id="4" name="Slide Number Placeholder 3"/>
          <p:cNvSpPr>
            <a:spLocks noGrp="1"/>
          </p:cNvSpPr>
          <p:nvPr>
            <p:ph type="sldNum" sz="quarter" idx="10"/>
          </p:nvPr>
        </p:nvSpPr>
        <p:spPr/>
        <p:txBody>
          <a:bodyPr/>
          <a:lstStyle/>
          <a:p>
            <a:fld id="{D9E8142C-96BE-4045-B5C8-49BFC33D1C04}" type="slidenum">
              <a:rPr lang="en-US" smtClean="0"/>
              <a:t>8</a:t>
            </a:fld>
            <a:endParaRPr lang="en-US"/>
          </a:p>
        </p:txBody>
      </p:sp>
    </p:spTree>
    <p:extLst>
      <p:ext uri="{BB962C8B-B14F-4D97-AF65-F5344CB8AC3E}">
        <p14:creationId xmlns:p14="http://schemas.microsoft.com/office/powerpoint/2010/main" val="3931948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extShape 1"/>
          <p:cNvSpPr txBox="1"/>
          <p:nvPr/>
        </p:nvSpPr>
        <p:spPr>
          <a:xfrm>
            <a:off x="3886200" y="8686800"/>
            <a:ext cx="2971440" cy="456840"/>
          </a:xfrm>
          <a:prstGeom prst="rect">
            <a:avLst/>
          </a:prstGeom>
        </p:spPr>
        <p:txBody>
          <a:bodyPr anchor="b"/>
          <a:lstStyle/>
          <a:p>
            <a:pPr>
              <a:lnSpc>
                <a:spcPct val="100000"/>
              </a:lnSpc>
            </a:pPr>
            <a:fld id="{A7AA7D3A-B474-4D26-B517-2AC5E67043E8}" type="slidenum">
              <a:rPr lang="en-US" sz="1200">
                <a:solidFill>
                  <a:srgbClr val="000000"/>
                </a:solidFill>
                <a:latin typeface="Arial"/>
                <a:ea typeface="ＭＳ Ｐゴシック"/>
              </a:rPr>
              <a:t>10</a:t>
            </a:fld>
            <a:endParaRPr/>
          </a:p>
        </p:txBody>
      </p:sp>
      <p:sp>
        <p:nvSpPr>
          <p:cNvPr id="332" name="PlaceHolder 2"/>
          <p:cNvSpPr>
            <a:spLocks noGrp="1"/>
          </p:cNvSpPr>
          <p:nvPr>
            <p:ph type="body"/>
          </p:nvPr>
        </p:nvSpPr>
        <p:spPr>
          <a:xfrm>
            <a:off x="914400" y="4343400"/>
            <a:ext cx="5028840" cy="4114440"/>
          </a:xfrm>
          <a:prstGeom prst="rect">
            <a:avLst/>
          </a:prstGeom>
        </p:spPr>
        <p:txBody>
          <a:bodyPr/>
          <a:lstStyle/>
          <a:p>
            <a:pPr>
              <a:lnSpc>
                <a:spcPct val="100000"/>
              </a:lnSpc>
            </a:pPr>
            <a:r>
              <a:rPr lang="en-US" sz="2000" dirty="0">
                <a:latin typeface="Arial"/>
                <a:ea typeface="ＭＳ Ｐゴシック"/>
              </a:rPr>
              <a:t>What is the yellow/center? Population parameter</a:t>
            </a:r>
          </a:p>
          <a:p>
            <a:pPr>
              <a:lnSpc>
                <a:spcPct val="100000"/>
              </a:lnSpc>
            </a:pPr>
            <a:r>
              <a:rPr lang="en-US" sz="2000" dirty="0">
                <a:latin typeface="Arial"/>
                <a:ea typeface="ＭＳ Ｐゴシック"/>
              </a:rPr>
              <a:t>What are the dots? Sample estimates</a:t>
            </a:r>
          </a:p>
          <a:p>
            <a:pPr>
              <a:lnSpc>
                <a:spcPct val="100000"/>
              </a:lnSpc>
            </a:pPr>
            <a:r>
              <a:rPr lang="en-US" sz="2000" dirty="0">
                <a:latin typeface="Arial"/>
                <a:ea typeface="ＭＳ Ｐゴシック"/>
              </a:rPr>
              <a:t>We want an estimation procedure like the top left with no bias and hi precision. Define bias and precision</a:t>
            </a:r>
            <a:endParaRPr lang="en-US" dirty="0"/>
          </a:p>
        </p:txBody>
      </p:sp>
    </p:spTree>
    <p:extLst>
      <p:ext uri="{BB962C8B-B14F-4D97-AF65-F5344CB8AC3E}">
        <p14:creationId xmlns:p14="http://schemas.microsoft.com/office/powerpoint/2010/main" val="3328206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difficult part of statistics class: I’ve learned a bunch of tests – which one do I use?</a:t>
            </a:r>
          </a:p>
          <a:p>
            <a:r>
              <a:rPr lang="en-US" dirty="0"/>
              <a:t>Need to clarify a few things first…</a:t>
            </a:r>
          </a:p>
        </p:txBody>
      </p:sp>
      <p:sp>
        <p:nvSpPr>
          <p:cNvPr id="4" name="Slide Number Placeholder 3"/>
          <p:cNvSpPr>
            <a:spLocks noGrp="1"/>
          </p:cNvSpPr>
          <p:nvPr>
            <p:ph type="sldNum" sz="quarter" idx="10"/>
          </p:nvPr>
        </p:nvSpPr>
        <p:spPr/>
        <p:txBody>
          <a:bodyPr/>
          <a:lstStyle/>
          <a:p>
            <a:fld id="{D9E8142C-96BE-4045-B5C8-49BFC33D1C04}" type="slidenum">
              <a:rPr lang="en-US" smtClean="0"/>
              <a:t>11</a:t>
            </a:fld>
            <a:endParaRPr lang="en-US"/>
          </a:p>
        </p:txBody>
      </p:sp>
    </p:spTree>
    <p:extLst>
      <p:ext uri="{BB962C8B-B14F-4D97-AF65-F5344CB8AC3E}">
        <p14:creationId xmlns:p14="http://schemas.microsoft.com/office/powerpoint/2010/main" val="1296713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8142C-96BE-4045-B5C8-49BFC33D1C04}" type="slidenum">
              <a:rPr lang="en-US" smtClean="0"/>
              <a:t>14</a:t>
            </a:fld>
            <a:endParaRPr lang="en-US"/>
          </a:p>
        </p:txBody>
      </p:sp>
    </p:spTree>
    <p:extLst>
      <p:ext uri="{BB962C8B-B14F-4D97-AF65-F5344CB8AC3E}">
        <p14:creationId xmlns:p14="http://schemas.microsoft.com/office/powerpoint/2010/main" val="1576608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3/21/2017</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3/21/2017</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3/21/2017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3/21/2017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3/21/2017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3/21/2017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3/21/2017</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3/21/2017</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3/21/2017</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5.w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4.emf"/><Relationship Id="rId4" Type="http://schemas.openxmlformats.org/officeDocument/2006/relationships/oleObject" Target="../embeddings/oleObject1.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5.e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24.xml"/><Relationship Id="rId7" Type="http://schemas.openxmlformats.org/officeDocument/2006/relationships/image" Target="../media/image27.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6.emf"/><Relationship Id="rId4" Type="http://schemas.openxmlformats.org/officeDocument/2006/relationships/oleObject" Target="../embeddings/oleObject3.bin"/><Relationship Id="rId9" Type="http://schemas.openxmlformats.org/officeDocument/2006/relationships/image" Target="../media/image28.e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oleObject" Target="../embeddings/oleObject6.bin"/></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a:t>
            </a:r>
            <a:br>
              <a:rPr lang="en-US" dirty="0"/>
            </a:br>
            <a:r>
              <a:rPr lang="en-US" dirty="0"/>
              <a:t>Stats</a:t>
            </a:r>
          </a:p>
        </p:txBody>
      </p:sp>
      <p:sp>
        <p:nvSpPr>
          <p:cNvPr id="3" name="Subtitle 2"/>
          <p:cNvSpPr>
            <a:spLocks noGrp="1"/>
          </p:cNvSpPr>
          <p:nvPr>
            <p:ph type="subTitle" idx="1"/>
          </p:nvPr>
        </p:nvSpPr>
        <p:spPr/>
        <p:txBody>
          <a:bodyPr>
            <a:normAutofit lnSpcReduction="10000"/>
          </a:bodyPr>
          <a:lstStyle/>
          <a:p>
            <a:r>
              <a:rPr lang="en-US" dirty="0"/>
              <a:t>Brian Stock</a:t>
            </a:r>
          </a:p>
          <a:p>
            <a:r>
              <a:rPr lang="en-US" dirty="0"/>
              <a:t>03.25.17</a:t>
            </a:r>
          </a:p>
        </p:txBody>
      </p:sp>
    </p:spTree>
    <p:extLst>
      <p:ext uri="{BB962C8B-B14F-4D97-AF65-F5344CB8AC3E}">
        <p14:creationId xmlns:p14="http://schemas.microsoft.com/office/powerpoint/2010/main" val="3200943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 name="Picture 299"/>
          <p:cNvPicPr/>
          <p:nvPr/>
        </p:nvPicPr>
        <p:blipFill>
          <a:blip r:embed="rId3"/>
          <a:stretch>
            <a:fillRect/>
          </a:stretch>
        </p:blipFill>
        <p:spPr>
          <a:xfrm>
            <a:off x="2935344" y="1371060"/>
            <a:ext cx="6019920" cy="5181480"/>
          </a:xfrm>
          <a:prstGeom prst="rect">
            <a:avLst/>
          </a:prstGeom>
          <a:ln>
            <a:noFill/>
          </a:ln>
        </p:spPr>
      </p:pic>
      <p:sp>
        <p:nvSpPr>
          <p:cNvPr id="7" name="TextShape 1"/>
          <p:cNvSpPr txBox="1"/>
          <p:nvPr/>
        </p:nvSpPr>
        <p:spPr>
          <a:xfrm>
            <a:off x="1551432" y="228420"/>
            <a:ext cx="7772040" cy="1142640"/>
          </a:xfrm>
          <a:prstGeom prst="rect">
            <a:avLst/>
          </a:prstGeom>
        </p:spPr>
        <p:txBody>
          <a:bodyPr anchor="ctr"/>
          <a:lstStyle/>
          <a:p>
            <a:pPr>
              <a:lnSpc>
                <a:spcPct val="100000"/>
              </a:lnSpc>
            </a:pPr>
            <a:r>
              <a:rPr lang="en-US" sz="4400" dirty="0">
                <a:solidFill>
                  <a:srgbClr val="333399"/>
                </a:solidFill>
                <a:latin typeface="Arial"/>
                <a:ea typeface="ＭＳ Ｐゴシック"/>
              </a:rPr>
              <a:t>Sample </a:t>
            </a:r>
            <a:r>
              <a:rPr lang="en-US" sz="5400" b="1" dirty="0">
                <a:solidFill>
                  <a:srgbClr val="333399"/>
                </a:solidFill>
                <a:latin typeface="Arial"/>
                <a:ea typeface="ＭＳ Ｐゴシック"/>
              </a:rPr>
              <a:t>bias</a:t>
            </a:r>
            <a:r>
              <a:rPr lang="en-US" sz="4400" dirty="0">
                <a:solidFill>
                  <a:srgbClr val="333399"/>
                </a:solidFill>
                <a:latin typeface="Arial"/>
                <a:ea typeface="ＭＳ Ｐゴシック"/>
              </a:rPr>
              <a:t> vs. </a:t>
            </a:r>
            <a:r>
              <a:rPr lang="en-US" sz="5400" b="1" dirty="0">
                <a:solidFill>
                  <a:srgbClr val="333399"/>
                </a:solidFill>
                <a:latin typeface="Arial"/>
                <a:ea typeface="ＭＳ Ｐゴシック"/>
              </a:rPr>
              <a:t>precision</a:t>
            </a:r>
            <a:endParaRPr b="1" dirty="0"/>
          </a:p>
        </p:txBody>
      </p:sp>
    </p:spTree>
    <p:extLst>
      <p:ext uri="{BB962C8B-B14F-4D97-AF65-F5344CB8AC3E}">
        <p14:creationId xmlns:p14="http://schemas.microsoft.com/office/powerpoint/2010/main" val="176644928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810311"/>
          </a:xfrm>
        </p:spPr>
        <p:txBody>
          <a:bodyPr/>
          <a:lstStyle/>
          <a:p>
            <a:r>
              <a:rPr lang="en-US" dirty="0"/>
              <a:t>The Stumbling Blocks</a:t>
            </a:r>
          </a:p>
        </p:txBody>
      </p:sp>
      <p:sp>
        <p:nvSpPr>
          <p:cNvPr id="5" name="Content Placeholder 4"/>
          <p:cNvSpPr>
            <a:spLocks noGrp="1"/>
          </p:cNvSpPr>
          <p:nvPr>
            <p:ph idx="1"/>
          </p:nvPr>
        </p:nvSpPr>
        <p:spPr/>
        <p:txBody>
          <a:bodyPr>
            <a:normAutofit/>
          </a:bodyPr>
          <a:lstStyle/>
          <a:p>
            <a:pPr marL="457200" indent="-457200">
              <a:buFont typeface="+mj-lt"/>
              <a:buAutoNum type="arabicPeriod"/>
            </a:pPr>
            <a:r>
              <a:rPr lang="en-US" sz="2800" dirty="0"/>
              <a:t>What statistical test should I use?</a:t>
            </a:r>
          </a:p>
          <a:p>
            <a:pPr marL="457200" indent="-457200">
              <a:buFont typeface="+mj-lt"/>
              <a:buAutoNum type="arabicPeriod"/>
            </a:pPr>
            <a:r>
              <a:rPr lang="en-US" sz="2800" dirty="0"/>
              <a:t>How to do it (using R)</a:t>
            </a:r>
          </a:p>
        </p:txBody>
      </p:sp>
      <p:pic>
        <p:nvPicPr>
          <p:cNvPr id="4" name="Picture 2" descr="Image result for superhe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763" y="3666667"/>
            <a:ext cx="3381756" cy="18825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960000">
            <a:off x="8246210" y="4058609"/>
            <a:ext cx="3138537" cy="769441"/>
          </a:xfrm>
          <a:prstGeom prst="rect">
            <a:avLst/>
          </a:prstGeom>
          <a:noFill/>
        </p:spPr>
        <p:txBody>
          <a:bodyPr wrap="square" rtlCol="0">
            <a:spAutoFit/>
          </a:bodyPr>
          <a:lstStyle/>
          <a:p>
            <a:r>
              <a:rPr lang="en-US" sz="4400" dirty="0">
                <a:solidFill>
                  <a:srgbClr val="FF0000"/>
                </a:solidFill>
              </a:rPr>
              <a:t>STATISTICS</a:t>
            </a:r>
          </a:p>
        </p:txBody>
      </p:sp>
    </p:spTree>
    <p:extLst>
      <p:ext uri="{BB962C8B-B14F-4D97-AF65-F5344CB8AC3E}">
        <p14:creationId xmlns:p14="http://schemas.microsoft.com/office/powerpoint/2010/main" val="1335875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391551"/>
          </a:xfrm>
        </p:spPr>
        <p:txBody>
          <a:bodyPr>
            <a:normAutofit fontScale="90000"/>
          </a:bodyPr>
          <a:lstStyle/>
          <a:p>
            <a:r>
              <a:rPr lang="en-US" dirty="0"/>
              <a:t>Check 2.</a:t>
            </a:r>
            <a:br>
              <a:rPr lang="en-US" dirty="0"/>
            </a:br>
            <a:r>
              <a:rPr lang="en-US" dirty="0"/>
              <a:t>Scientific method / process</a:t>
            </a:r>
          </a:p>
        </p:txBody>
      </p:sp>
      <p:sp>
        <p:nvSpPr>
          <p:cNvPr id="5" name="Content Placeholder 4"/>
          <p:cNvSpPr>
            <a:spLocks noGrp="1"/>
          </p:cNvSpPr>
          <p:nvPr>
            <p:ph idx="1"/>
          </p:nvPr>
        </p:nvSpPr>
        <p:spPr>
          <a:xfrm>
            <a:off x="1251678" y="2286000"/>
            <a:ext cx="6118386" cy="4334255"/>
          </a:xfrm>
        </p:spPr>
        <p:txBody>
          <a:bodyPr>
            <a:normAutofit lnSpcReduction="10000"/>
          </a:bodyPr>
          <a:lstStyle/>
          <a:p>
            <a:pPr marL="0" indent="0">
              <a:buNone/>
            </a:pPr>
            <a:r>
              <a:rPr lang="en-US" sz="2800" dirty="0"/>
              <a:t>In groups of 4, discuss:</a:t>
            </a:r>
          </a:p>
          <a:p>
            <a:pPr lvl="1"/>
            <a:r>
              <a:rPr lang="en-US" sz="2600" dirty="0"/>
              <a:t> What are the steps in the scientific method/process?</a:t>
            </a:r>
          </a:p>
          <a:p>
            <a:pPr lvl="1"/>
            <a:r>
              <a:rPr lang="en-US" sz="2600" dirty="0"/>
              <a:t>Choose a simple biological question. Describe the steps you would take to find the answer.</a:t>
            </a:r>
          </a:p>
          <a:p>
            <a:pPr lvl="1"/>
            <a:endParaRPr lang="en-US" sz="2600" dirty="0"/>
          </a:p>
          <a:p>
            <a:pPr marL="457200" lvl="1" indent="0">
              <a:buNone/>
            </a:pPr>
            <a:r>
              <a:rPr lang="en-US" sz="2600" dirty="0"/>
              <a:t>~10 minutes</a:t>
            </a:r>
          </a:p>
          <a:p>
            <a:pPr marL="457200" lvl="1" indent="0">
              <a:buNone/>
            </a:pPr>
            <a:r>
              <a:rPr lang="en-US" sz="2600" dirty="0"/>
              <a:t>Share with class</a:t>
            </a:r>
          </a:p>
        </p:txBody>
      </p:sp>
      <p:pic>
        <p:nvPicPr>
          <p:cNvPr id="4" name="Picture 4"/>
          <p:cNvPicPr/>
          <p:nvPr/>
        </p:nvPicPr>
        <p:blipFill>
          <a:blip r:embed="rId2"/>
          <a:stretch>
            <a:fillRect/>
          </a:stretch>
        </p:blipFill>
        <p:spPr>
          <a:xfrm>
            <a:off x="7225758" y="2286000"/>
            <a:ext cx="4515138" cy="3083692"/>
          </a:xfrm>
          <a:prstGeom prst="rect">
            <a:avLst/>
          </a:prstGeom>
          <a:ln>
            <a:noFill/>
          </a:ln>
        </p:spPr>
      </p:pic>
    </p:spTree>
    <p:extLst>
      <p:ext uri="{BB962C8B-B14F-4D97-AF65-F5344CB8AC3E}">
        <p14:creationId xmlns:p14="http://schemas.microsoft.com/office/powerpoint/2010/main" val="795243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810311"/>
          </a:xfrm>
        </p:spPr>
        <p:txBody>
          <a:bodyPr/>
          <a:lstStyle/>
          <a:p>
            <a:r>
              <a:rPr lang="en-US" dirty="0"/>
              <a:t>Scientific method / process</a:t>
            </a:r>
          </a:p>
        </p:txBody>
      </p:sp>
      <p:sp>
        <p:nvSpPr>
          <p:cNvPr id="6" name="TextBox 5"/>
          <p:cNvSpPr txBox="1"/>
          <p:nvPr/>
        </p:nvSpPr>
        <p:spPr>
          <a:xfrm>
            <a:off x="5804452" y="6116418"/>
            <a:ext cx="6042991" cy="646331"/>
          </a:xfrm>
          <a:prstGeom prst="rect">
            <a:avLst/>
          </a:prstGeom>
          <a:noFill/>
        </p:spPr>
        <p:txBody>
          <a:bodyPr wrap="square" rtlCol="0">
            <a:spAutoFit/>
          </a:bodyPr>
          <a:lstStyle/>
          <a:p>
            <a:pPr algn="r"/>
            <a:r>
              <a:rPr lang="en-US" dirty="0"/>
              <a:t>By </a:t>
            </a:r>
            <a:r>
              <a:rPr lang="en-US" dirty="0" err="1"/>
              <a:t>ArchonMagnus</a:t>
            </a:r>
            <a:r>
              <a:rPr lang="en-US" dirty="0"/>
              <a:t> - Own work, CC BY-SA 4.0, https://commons.wikimedia.org/w/index.php?curid=42164616</a:t>
            </a:r>
          </a:p>
        </p:txBody>
      </p:sp>
      <p:pic>
        <p:nvPicPr>
          <p:cNvPr id="7" name="Graphic 6"/>
          <p:cNvPicPr>
            <a:picLocks noChangeAspect="1"/>
          </p:cNvPicPr>
          <p:nvPr/>
        </p:nvPicPr>
        <p:blipFill rotWithShape="1">
          <a:blip r:embed="rId2">
            <a:extLst>
              <a:ext uri="{96DAC541-7B7A-43D3-8B79-37D633B846F1}">
                <asvg:svgBlip xmlns:asvg="http://schemas.microsoft.com/office/drawing/2016/SVG/main" r:embed="rId3"/>
              </a:ext>
            </a:extLst>
          </a:blip>
          <a:srcRect t="7952"/>
          <a:stretch/>
        </p:blipFill>
        <p:spPr>
          <a:xfrm>
            <a:off x="1251677" y="1041202"/>
            <a:ext cx="7547765" cy="5721548"/>
          </a:xfrm>
          <a:prstGeom prst="rect">
            <a:avLst/>
          </a:prstGeom>
        </p:spPr>
      </p:pic>
    </p:spTree>
    <p:extLst>
      <p:ext uri="{BB962C8B-B14F-4D97-AF65-F5344CB8AC3E}">
        <p14:creationId xmlns:p14="http://schemas.microsoft.com/office/powerpoint/2010/main" val="1987448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1678" y="291548"/>
            <a:ext cx="10178322" cy="6394176"/>
          </a:xfrm>
        </p:spPr>
        <p:txBody>
          <a:bodyPr>
            <a:normAutofit fontScale="92500" lnSpcReduction="10000"/>
          </a:bodyPr>
          <a:lstStyle/>
          <a:p>
            <a:pPr marL="457200" indent="-457200">
              <a:buFont typeface="+mj-lt"/>
              <a:buAutoNum type="arabicPeriod"/>
            </a:pPr>
            <a:r>
              <a:rPr lang="en-US" b="1" dirty="0"/>
              <a:t>Biological question</a:t>
            </a:r>
            <a:r>
              <a:rPr lang="en-US" dirty="0"/>
              <a:t>. Be specific!</a:t>
            </a:r>
          </a:p>
          <a:p>
            <a:pPr marL="457200" indent="-457200">
              <a:buFont typeface="+mj-lt"/>
              <a:buAutoNum type="arabicPeriod"/>
            </a:pPr>
            <a:r>
              <a:rPr lang="en-US" dirty="0"/>
              <a:t>Put the question in the form of a </a:t>
            </a:r>
            <a:r>
              <a:rPr lang="en-US" b="1" dirty="0"/>
              <a:t>biological null hypothesis </a:t>
            </a:r>
            <a:r>
              <a:rPr lang="en-US" dirty="0"/>
              <a:t>and alternate hypothesis.</a:t>
            </a:r>
          </a:p>
          <a:p>
            <a:pPr marL="457200" indent="-457200">
              <a:buFont typeface="+mj-lt"/>
              <a:buAutoNum type="arabicPeriod"/>
            </a:pPr>
            <a:r>
              <a:rPr lang="en-US" dirty="0"/>
              <a:t>Translate the biological hypotheses into </a:t>
            </a:r>
            <a:r>
              <a:rPr lang="en-US" b="1" dirty="0"/>
              <a:t>statistical hypotheses</a:t>
            </a:r>
          </a:p>
          <a:p>
            <a:pPr marL="457200" indent="-457200">
              <a:buFont typeface="+mj-lt"/>
              <a:buAutoNum type="arabicPeriod"/>
            </a:pPr>
            <a:r>
              <a:rPr lang="en-US" b="1" dirty="0"/>
              <a:t>Which variables </a:t>
            </a:r>
            <a:r>
              <a:rPr lang="en-US" dirty="0"/>
              <a:t>are relevant to your question?</a:t>
            </a:r>
          </a:p>
          <a:p>
            <a:pPr marL="457200" indent="-457200">
              <a:buFont typeface="+mj-lt"/>
              <a:buAutoNum type="arabicPeriod"/>
            </a:pPr>
            <a:r>
              <a:rPr lang="en-US" dirty="0"/>
              <a:t>Determine what </a:t>
            </a:r>
            <a:r>
              <a:rPr lang="en-US" b="1" dirty="0"/>
              <a:t>kind of variable </a:t>
            </a:r>
            <a:r>
              <a:rPr lang="en-US" dirty="0"/>
              <a:t>each one is.</a:t>
            </a:r>
          </a:p>
          <a:p>
            <a:pPr marL="457200" indent="-457200">
              <a:buFont typeface="+mj-lt"/>
              <a:buAutoNum type="arabicPeriod"/>
            </a:pPr>
            <a:r>
              <a:rPr lang="en-US" b="1" dirty="0"/>
              <a:t>Design an experiment </a:t>
            </a:r>
            <a:r>
              <a:rPr lang="en-US" dirty="0"/>
              <a:t>that controls or randomizes the confounding variables.</a:t>
            </a:r>
          </a:p>
          <a:p>
            <a:pPr marL="457200" indent="-457200">
              <a:buFont typeface="+mj-lt"/>
              <a:buAutoNum type="arabicPeriod"/>
            </a:pPr>
            <a:r>
              <a:rPr lang="en-US" b="1" dirty="0"/>
              <a:t>Choose the best statistical test </a:t>
            </a:r>
            <a:r>
              <a:rPr lang="en-US" dirty="0"/>
              <a:t>to use. Depends on:</a:t>
            </a:r>
          </a:p>
          <a:p>
            <a:pPr lvl="1"/>
            <a:r>
              <a:rPr lang="en-US" dirty="0"/>
              <a:t>number of variables</a:t>
            </a:r>
          </a:p>
          <a:p>
            <a:pPr lvl="1"/>
            <a:r>
              <a:rPr lang="en-US" dirty="0"/>
              <a:t>kinds of variables</a:t>
            </a:r>
          </a:p>
          <a:p>
            <a:pPr lvl="1"/>
            <a:r>
              <a:rPr lang="en-US" dirty="0"/>
              <a:t>expected fit to the parametric assumptions</a:t>
            </a:r>
          </a:p>
          <a:p>
            <a:pPr lvl="1"/>
            <a:r>
              <a:rPr lang="en-US" dirty="0"/>
              <a:t>hypothesis to be tested</a:t>
            </a:r>
          </a:p>
          <a:p>
            <a:pPr marL="457200" indent="-457200">
              <a:buFont typeface="+mj-lt"/>
              <a:buAutoNum type="arabicPeriod"/>
            </a:pPr>
            <a:r>
              <a:rPr lang="en-US" dirty="0"/>
              <a:t>Determine a good </a:t>
            </a:r>
            <a:r>
              <a:rPr lang="en-US" b="1" dirty="0"/>
              <a:t>sample size </a:t>
            </a:r>
            <a:r>
              <a:rPr lang="en-US" dirty="0"/>
              <a:t>for the experiment. Power analysis.</a:t>
            </a:r>
          </a:p>
          <a:p>
            <a:pPr marL="457200" indent="-457200">
              <a:buFont typeface="+mj-lt"/>
              <a:buAutoNum type="arabicPeriod"/>
            </a:pPr>
            <a:r>
              <a:rPr lang="en-US" b="1" dirty="0"/>
              <a:t>Collect data </a:t>
            </a:r>
            <a:r>
              <a:rPr lang="en-US" dirty="0"/>
              <a:t>(do the experiment).</a:t>
            </a:r>
          </a:p>
          <a:p>
            <a:pPr marL="457200" indent="-457200">
              <a:buFont typeface="+mj-lt"/>
              <a:buAutoNum type="arabicPeriod"/>
            </a:pPr>
            <a:r>
              <a:rPr lang="en-US" dirty="0"/>
              <a:t>See if your data meet the </a:t>
            </a:r>
            <a:r>
              <a:rPr lang="en-US" b="1" dirty="0"/>
              <a:t>assumptions of the statistical test </a:t>
            </a:r>
            <a:r>
              <a:rPr lang="en-US" dirty="0"/>
              <a:t>you chose. If it doesn’t, choose a more appropriate test.</a:t>
            </a:r>
          </a:p>
          <a:p>
            <a:pPr marL="457200" indent="-457200">
              <a:buFont typeface="+mj-lt"/>
              <a:buAutoNum type="arabicPeriod"/>
            </a:pPr>
            <a:r>
              <a:rPr lang="en-US" b="1" dirty="0"/>
              <a:t>Apply the statistical test, </a:t>
            </a:r>
            <a:r>
              <a:rPr lang="en-US" dirty="0"/>
              <a:t>and interpret the results.</a:t>
            </a:r>
          </a:p>
          <a:p>
            <a:pPr marL="457200" indent="-457200">
              <a:buFont typeface="+mj-lt"/>
              <a:buAutoNum type="arabicPeriod"/>
            </a:pPr>
            <a:r>
              <a:rPr lang="en-US" b="1" dirty="0"/>
              <a:t>Communicate your results</a:t>
            </a:r>
            <a:r>
              <a:rPr lang="en-US" dirty="0"/>
              <a:t>, often with a graph or table</a:t>
            </a:r>
          </a:p>
        </p:txBody>
      </p:sp>
      <p:sp>
        <p:nvSpPr>
          <p:cNvPr id="6" name="TextBox 5"/>
          <p:cNvSpPr txBox="1"/>
          <p:nvPr/>
        </p:nvSpPr>
        <p:spPr>
          <a:xfrm>
            <a:off x="8739554" y="6285614"/>
            <a:ext cx="3130061" cy="400110"/>
          </a:xfrm>
          <a:prstGeom prst="rect">
            <a:avLst/>
          </a:prstGeom>
          <a:noFill/>
        </p:spPr>
        <p:txBody>
          <a:bodyPr wrap="square" rtlCol="0">
            <a:spAutoFit/>
          </a:bodyPr>
          <a:lstStyle/>
          <a:p>
            <a:pPr algn="r"/>
            <a:r>
              <a:rPr lang="en-US" sz="2000" dirty="0"/>
              <a:t>p.3 McDonald Biostatistics</a:t>
            </a:r>
          </a:p>
        </p:txBody>
      </p:sp>
    </p:spTree>
    <p:extLst>
      <p:ext uri="{BB962C8B-B14F-4D97-AF65-F5344CB8AC3E}">
        <p14:creationId xmlns:p14="http://schemas.microsoft.com/office/powerpoint/2010/main" val="1214334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087276"/>
          </a:xfrm>
        </p:spPr>
        <p:txBody>
          <a:bodyPr>
            <a:normAutofit fontScale="90000"/>
          </a:bodyPr>
          <a:lstStyle/>
          <a:p>
            <a:r>
              <a:rPr lang="en-US" dirty="0"/>
              <a:t>Check 3.</a:t>
            </a:r>
            <a:br>
              <a:rPr lang="en-US" dirty="0"/>
            </a:br>
            <a:r>
              <a:rPr lang="en-US" dirty="0"/>
              <a:t>Null vs alternate hypotheses</a:t>
            </a:r>
          </a:p>
        </p:txBody>
      </p:sp>
      <p:pic>
        <p:nvPicPr>
          <p:cNvPr id="4" name="Picture 4"/>
          <p:cNvPicPr/>
          <p:nvPr/>
        </p:nvPicPr>
        <p:blipFill>
          <a:blip r:embed="rId3"/>
          <a:stretch>
            <a:fillRect/>
          </a:stretch>
        </p:blipFill>
        <p:spPr>
          <a:xfrm>
            <a:off x="1251678" y="1892805"/>
            <a:ext cx="6209826" cy="4241108"/>
          </a:xfrm>
          <a:prstGeom prst="rect">
            <a:avLst/>
          </a:prstGeom>
          <a:ln>
            <a:noFill/>
          </a:ln>
        </p:spPr>
      </p:pic>
      <p:sp>
        <p:nvSpPr>
          <p:cNvPr id="6" name="Content Placeholder 2"/>
          <p:cNvSpPr>
            <a:spLocks noGrp="1"/>
          </p:cNvSpPr>
          <p:nvPr>
            <p:ph idx="1"/>
          </p:nvPr>
        </p:nvSpPr>
        <p:spPr>
          <a:xfrm>
            <a:off x="7644384" y="1892805"/>
            <a:ext cx="4096512" cy="3867916"/>
          </a:xfrm>
        </p:spPr>
        <p:txBody>
          <a:bodyPr>
            <a:normAutofit/>
          </a:bodyPr>
          <a:lstStyle/>
          <a:p>
            <a:pPr marL="0" indent="0">
              <a:buNone/>
            </a:pPr>
            <a:r>
              <a:rPr lang="en-US" sz="2800" dirty="0"/>
              <a:t>Did your group list null and alternate hypotheses?</a:t>
            </a:r>
          </a:p>
          <a:p>
            <a:r>
              <a:rPr lang="en-US" sz="2800" dirty="0"/>
              <a:t>If not, do so now</a:t>
            </a:r>
          </a:p>
          <a:p>
            <a:pPr marL="0" indent="0">
              <a:buNone/>
            </a:pPr>
            <a:endParaRPr lang="en-US" sz="2800" dirty="0"/>
          </a:p>
          <a:p>
            <a:pPr marL="0" indent="0">
              <a:buNone/>
            </a:pPr>
            <a:r>
              <a:rPr lang="en-US" sz="2800" dirty="0"/>
              <a:t>Groups</a:t>
            </a:r>
          </a:p>
          <a:p>
            <a:pPr marL="0" indent="0">
              <a:buNone/>
            </a:pPr>
            <a:r>
              <a:rPr lang="en-US" sz="2800" dirty="0"/>
              <a:t>1-2 minutes</a:t>
            </a:r>
          </a:p>
        </p:txBody>
      </p:sp>
    </p:spTree>
    <p:extLst>
      <p:ext uri="{BB962C8B-B14F-4D97-AF65-F5344CB8AC3E}">
        <p14:creationId xmlns:p14="http://schemas.microsoft.com/office/powerpoint/2010/main" val="1063354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098943"/>
          </a:xfrm>
        </p:spPr>
        <p:txBody>
          <a:bodyPr>
            <a:normAutofit fontScale="90000"/>
          </a:bodyPr>
          <a:lstStyle/>
          <a:p>
            <a:r>
              <a:rPr lang="en-US" dirty="0"/>
              <a:t>Check 4.</a:t>
            </a:r>
            <a:br>
              <a:rPr lang="en-US" dirty="0"/>
            </a:br>
            <a:r>
              <a:rPr lang="en-US" dirty="0"/>
              <a:t>Hypothesis testing</a:t>
            </a:r>
          </a:p>
        </p:txBody>
      </p:sp>
      <p:sp>
        <p:nvSpPr>
          <p:cNvPr id="9" name="TextBox 8"/>
          <p:cNvSpPr txBox="1"/>
          <p:nvPr/>
        </p:nvSpPr>
        <p:spPr>
          <a:xfrm>
            <a:off x="1350495" y="2028498"/>
            <a:ext cx="2686929" cy="646986"/>
          </a:xfrm>
          <a:prstGeom prst="round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solidFill>
                  <a:schemeClr val="accent1"/>
                </a:solidFill>
              </a:rPr>
              <a:t>Population</a:t>
            </a:r>
          </a:p>
        </p:txBody>
      </p:sp>
      <p:sp>
        <p:nvSpPr>
          <p:cNvPr id="30" name="TextBox 29"/>
          <p:cNvSpPr txBox="1"/>
          <p:nvPr/>
        </p:nvSpPr>
        <p:spPr>
          <a:xfrm>
            <a:off x="4407802" y="2028498"/>
            <a:ext cx="3470105" cy="830997"/>
          </a:xfrm>
          <a:prstGeom prst="rect">
            <a:avLst/>
          </a:prstGeom>
          <a:noFill/>
        </p:spPr>
        <p:txBody>
          <a:bodyPr wrap="square" rtlCol="0">
            <a:spAutoFit/>
          </a:bodyPr>
          <a:lstStyle/>
          <a:p>
            <a:r>
              <a:rPr lang="en-US" dirty="0"/>
              <a:t>Define our </a:t>
            </a:r>
            <a:r>
              <a:rPr lang="en-US" sz="2400" b="1" dirty="0"/>
              <a:t>population parameter </a:t>
            </a:r>
            <a:r>
              <a:rPr lang="en-US" dirty="0"/>
              <a:t>of interest.</a:t>
            </a:r>
          </a:p>
        </p:txBody>
      </p:sp>
    </p:spTree>
    <p:extLst>
      <p:ext uri="{BB962C8B-B14F-4D97-AF65-F5344CB8AC3E}">
        <p14:creationId xmlns:p14="http://schemas.microsoft.com/office/powerpoint/2010/main" val="2552036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098943"/>
          </a:xfrm>
        </p:spPr>
        <p:txBody>
          <a:bodyPr>
            <a:normAutofit fontScale="90000"/>
          </a:bodyPr>
          <a:lstStyle/>
          <a:p>
            <a:r>
              <a:rPr lang="en-US" dirty="0"/>
              <a:t>Check 4.</a:t>
            </a:r>
            <a:br>
              <a:rPr lang="en-US" dirty="0"/>
            </a:br>
            <a:r>
              <a:rPr lang="en-US" dirty="0"/>
              <a:t>Hypothesis testing</a:t>
            </a:r>
          </a:p>
        </p:txBody>
      </p:sp>
      <p:sp>
        <p:nvSpPr>
          <p:cNvPr id="9" name="TextBox 8"/>
          <p:cNvSpPr txBox="1"/>
          <p:nvPr/>
        </p:nvSpPr>
        <p:spPr>
          <a:xfrm>
            <a:off x="1350495" y="2028498"/>
            <a:ext cx="2686929" cy="646986"/>
          </a:xfrm>
          <a:prstGeom prst="round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solidFill>
                  <a:schemeClr val="accent1"/>
                </a:solidFill>
              </a:rPr>
              <a:t>Population</a:t>
            </a:r>
          </a:p>
        </p:txBody>
      </p:sp>
      <p:cxnSp>
        <p:nvCxnSpPr>
          <p:cNvPr id="13" name="Straight Arrow Connector 12"/>
          <p:cNvCxnSpPr>
            <a:cxnSpLocks/>
          </p:cNvCxnSpPr>
          <p:nvPr/>
        </p:nvCxnSpPr>
        <p:spPr>
          <a:xfrm flipH="1">
            <a:off x="2693958" y="2913216"/>
            <a:ext cx="4" cy="7034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31013" y="3854440"/>
            <a:ext cx="1525889" cy="519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solidFill>
                  <a:schemeClr val="bg1"/>
                </a:solidFill>
              </a:rPr>
              <a:t>Sample</a:t>
            </a:r>
          </a:p>
        </p:txBody>
      </p:sp>
      <p:sp>
        <p:nvSpPr>
          <p:cNvPr id="29" name="TextBox 28"/>
          <p:cNvSpPr txBox="1"/>
          <p:nvPr/>
        </p:nvSpPr>
        <p:spPr>
          <a:xfrm>
            <a:off x="4351531" y="2798237"/>
            <a:ext cx="3470105" cy="1292662"/>
          </a:xfrm>
          <a:prstGeom prst="rect">
            <a:avLst/>
          </a:prstGeom>
          <a:noFill/>
        </p:spPr>
        <p:txBody>
          <a:bodyPr wrap="square" rtlCol="0">
            <a:spAutoFit/>
          </a:bodyPr>
          <a:lstStyle/>
          <a:p>
            <a:r>
              <a:rPr lang="en-US" dirty="0"/>
              <a:t>We can’t measure EVERY starfish in the population. Instead, take a </a:t>
            </a:r>
            <a:r>
              <a:rPr lang="en-US" sz="2400" b="1" dirty="0"/>
              <a:t>random sample</a:t>
            </a:r>
            <a:r>
              <a:rPr lang="en-US" dirty="0"/>
              <a:t>. Calculate the </a:t>
            </a:r>
            <a:r>
              <a:rPr lang="en-US" b="1" dirty="0"/>
              <a:t>estimate</a:t>
            </a:r>
            <a:r>
              <a:rPr lang="en-US" dirty="0"/>
              <a:t> using our sample.</a:t>
            </a:r>
          </a:p>
        </p:txBody>
      </p:sp>
    </p:spTree>
    <p:extLst>
      <p:ext uri="{BB962C8B-B14F-4D97-AF65-F5344CB8AC3E}">
        <p14:creationId xmlns:p14="http://schemas.microsoft.com/office/powerpoint/2010/main" val="1585262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098943"/>
          </a:xfrm>
        </p:spPr>
        <p:txBody>
          <a:bodyPr>
            <a:normAutofit fontScale="90000"/>
          </a:bodyPr>
          <a:lstStyle/>
          <a:p>
            <a:r>
              <a:rPr lang="en-US" dirty="0"/>
              <a:t>Check 4.</a:t>
            </a:r>
            <a:br>
              <a:rPr lang="en-US" dirty="0"/>
            </a:br>
            <a:r>
              <a:rPr lang="en-US" dirty="0"/>
              <a:t>Hypothesis testing</a:t>
            </a:r>
          </a:p>
        </p:txBody>
      </p:sp>
      <p:sp>
        <p:nvSpPr>
          <p:cNvPr id="9" name="TextBox 8"/>
          <p:cNvSpPr txBox="1"/>
          <p:nvPr/>
        </p:nvSpPr>
        <p:spPr>
          <a:xfrm>
            <a:off x="1350495" y="2028498"/>
            <a:ext cx="2686929" cy="646986"/>
          </a:xfrm>
          <a:prstGeom prst="round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solidFill>
                  <a:schemeClr val="accent1"/>
                </a:solidFill>
              </a:rPr>
              <a:t>Population</a:t>
            </a:r>
          </a:p>
        </p:txBody>
      </p:sp>
      <p:cxnSp>
        <p:nvCxnSpPr>
          <p:cNvPr id="13" name="Straight Arrow Connector 12"/>
          <p:cNvCxnSpPr>
            <a:cxnSpLocks/>
          </p:cNvCxnSpPr>
          <p:nvPr/>
        </p:nvCxnSpPr>
        <p:spPr>
          <a:xfrm flipH="1">
            <a:off x="2693958" y="2913216"/>
            <a:ext cx="4" cy="7034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31013" y="3854440"/>
            <a:ext cx="1525889" cy="519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solidFill>
                  <a:schemeClr val="bg1"/>
                </a:solidFill>
              </a:rPr>
              <a:t>Sample</a:t>
            </a:r>
          </a:p>
        </p:txBody>
      </p:sp>
      <p:sp>
        <p:nvSpPr>
          <p:cNvPr id="18" name="TextBox 17"/>
          <p:cNvSpPr txBox="1"/>
          <p:nvPr/>
        </p:nvSpPr>
        <p:spPr>
          <a:xfrm>
            <a:off x="1174351" y="4981775"/>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19" name="TextBox 18"/>
          <p:cNvSpPr txBox="1"/>
          <p:nvPr/>
        </p:nvSpPr>
        <p:spPr>
          <a:xfrm>
            <a:off x="2072446" y="5261995"/>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0" name="TextBox 19"/>
          <p:cNvSpPr txBox="1"/>
          <p:nvPr/>
        </p:nvSpPr>
        <p:spPr>
          <a:xfrm>
            <a:off x="2096749" y="5708368"/>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1" name="TextBox 20"/>
          <p:cNvSpPr txBox="1"/>
          <p:nvPr/>
        </p:nvSpPr>
        <p:spPr>
          <a:xfrm>
            <a:off x="1100492" y="5628947"/>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2" name="TextBox 21"/>
          <p:cNvSpPr txBox="1"/>
          <p:nvPr/>
        </p:nvSpPr>
        <p:spPr>
          <a:xfrm>
            <a:off x="3365022" y="5628947"/>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3" name="TextBox 22"/>
          <p:cNvSpPr txBox="1"/>
          <p:nvPr/>
        </p:nvSpPr>
        <p:spPr>
          <a:xfrm>
            <a:off x="2511535" y="4733806"/>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4" name="TextBox 23"/>
          <p:cNvSpPr txBox="1"/>
          <p:nvPr/>
        </p:nvSpPr>
        <p:spPr>
          <a:xfrm>
            <a:off x="3131709" y="5281305"/>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5" name="TextBox 24"/>
          <p:cNvSpPr txBox="1"/>
          <p:nvPr/>
        </p:nvSpPr>
        <p:spPr>
          <a:xfrm>
            <a:off x="3560264" y="5002320"/>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6" name="TextBox 25"/>
          <p:cNvSpPr txBox="1"/>
          <p:nvPr/>
        </p:nvSpPr>
        <p:spPr>
          <a:xfrm>
            <a:off x="5308136" y="4767714"/>
            <a:ext cx="2784654" cy="1200329"/>
          </a:xfrm>
          <a:prstGeom prst="rect">
            <a:avLst/>
          </a:prstGeom>
          <a:noFill/>
        </p:spPr>
        <p:txBody>
          <a:bodyPr wrap="square" rtlCol="0">
            <a:spAutoFit/>
          </a:bodyPr>
          <a:lstStyle/>
          <a:p>
            <a:r>
              <a:rPr lang="en-US" dirty="0"/>
              <a:t>But our sample/estimate is random – imagine all of the other samples we COULD have gotten!</a:t>
            </a:r>
          </a:p>
        </p:txBody>
      </p:sp>
    </p:spTree>
    <p:extLst>
      <p:ext uri="{BB962C8B-B14F-4D97-AF65-F5344CB8AC3E}">
        <p14:creationId xmlns:p14="http://schemas.microsoft.com/office/powerpoint/2010/main" val="3995418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098943"/>
          </a:xfrm>
        </p:spPr>
        <p:txBody>
          <a:bodyPr>
            <a:normAutofit fontScale="90000"/>
          </a:bodyPr>
          <a:lstStyle/>
          <a:p>
            <a:r>
              <a:rPr lang="en-US" dirty="0"/>
              <a:t>Check 4.</a:t>
            </a:r>
            <a:br>
              <a:rPr lang="en-US" dirty="0"/>
            </a:br>
            <a:r>
              <a:rPr lang="en-US" dirty="0"/>
              <a:t>Hypothesis testing</a:t>
            </a:r>
          </a:p>
        </p:txBody>
      </p:sp>
      <p:sp>
        <p:nvSpPr>
          <p:cNvPr id="9" name="TextBox 8"/>
          <p:cNvSpPr txBox="1"/>
          <p:nvPr/>
        </p:nvSpPr>
        <p:spPr>
          <a:xfrm>
            <a:off x="1350495" y="2028498"/>
            <a:ext cx="2686929" cy="646986"/>
          </a:xfrm>
          <a:prstGeom prst="round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solidFill>
                  <a:schemeClr val="accent1"/>
                </a:solidFill>
              </a:rPr>
              <a:t>Population</a:t>
            </a:r>
          </a:p>
        </p:txBody>
      </p:sp>
      <p:cxnSp>
        <p:nvCxnSpPr>
          <p:cNvPr id="13" name="Straight Arrow Connector 12"/>
          <p:cNvCxnSpPr>
            <a:cxnSpLocks/>
          </p:cNvCxnSpPr>
          <p:nvPr/>
        </p:nvCxnSpPr>
        <p:spPr>
          <a:xfrm flipH="1">
            <a:off x="2693958" y="2913216"/>
            <a:ext cx="4" cy="7034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31013" y="3854440"/>
            <a:ext cx="1525889" cy="519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solidFill>
                  <a:schemeClr val="bg1"/>
                </a:solidFill>
              </a:rPr>
              <a:t>Sample</a:t>
            </a:r>
          </a:p>
        </p:txBody>
      </p:sp>
      <p:sp>
        <p:nvSpPr>
          <p:cNvPr id="18" name="TextBox 17"/>
          <p:cNvSpPr txBox="1"/>
          <p:nvPr/>
        </p:nvSpPr>
        <p:spPr>
          <a:xfrm>
            <a:off x="1174351" y="4981775"/>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19" name="TextBox 18"/>
          <p:cNvSpPr txBox="1"/>
          <p:nvPr/>
        </p:nvSpPr>
        <p:spPr>
          <a:xfrm>
            <a:off x="2072446" y="5261995"/>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0" name="TextBox 19"/>
          <p:cNvSpPr txBox="1"/>
          <p:nvPr/>
        </p:nvSpPr>
        <p:spPr>
          <a:xfrm>
            <a:off x="2096749" y="5708368"/>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1" name="TextBox 20"/>
          <p:cNvSpPr txBox="1"/>
          <p:nvPr/>
        </p:nvSpPr>
        <p:spPr>
          <a:xfrm>
            <a:off x="1100492" y="5628947"/>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2" name="TextBox 21"/>
          <p:cNvSpPr txBox="1"/>
          <p:nvPr/>
        </p:nvSpPr>
        <p:spPr>
          <a:xfrm>
            <a:off x="3365022" y="5628947"/>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3" name="TextBox 22"/>
          <p:cNvSpPr txBox="1"/>
          <p:nvPr/>
        </p:nvSpPr>
        <p:spPr>
          <a:xfrm>
            <a:off x="2511535" y="4733806"/>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4" name="TextBox 23"/>
          <p:cNvSpPr txBox="1"/>
          <p:nvPr/>
        </p:nvSpPr>
        <p:spPr>
          <a:xfrm>
            <a:off x="3131709" y="5281305"/>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5" name="TextBox 24"/>
          <p:cNvSpPr txBox="1"/>
          <p:nvPr/>
        </p:nvSpPr>
        <p:spPr>
          <a:xfrm>
            <a:off x="3560264" y="5002320"/>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6" name="TextBox 25"/>
          <p:cNvSpPr txBox="1"/>
          <p:nvPr/>
        </p:nvSpPr>
        <p:spPr>
          <a:xfrm>
            <a:off x="4321063" y="3220819"/>
            <a:ext cx="3222584" cy="1569660"/>
          </a:xfrm>
          <a:prstGeom prst="rect">
            <a:avLst/>
          </a:prstGeom>
          <a:noFill/>
        </p:spPr>
        <p:txBody>
          <a:bodyPr wrap="square" rtlCol="0">
            <a:spAutoFit/>
          </a:bodyPr>
          <a:lstStyle/>
          <a:p>
            <a:r>
              <a:rPr lang="en-US" dirty="0"/>
              <a:t>If we make an estimate (ex: calculate mean) from each of these samples, we have the </a:t>
            </a:r>
            <a:r>
              <a:rPr lang="en-US" sz="2400" b="1" dirty="0"/>
              <a:t>sampling distribution </a:t>
            </a:r>
            <a:r>
              <a:rPr lang="en-US" dirty="0"/>
              <a:t>under the </a:t>
            </a:r>
            <a:r>
              <a:rPr lang="en-US" b="1" dirty="0"/>
              <a:t>null hypothesis</a:t>
            </a:r>
            <a:r>
              <a:rPr lang="en-US" dirty="0"/>
              <a:t>.</a:t>
            </a:r>
          </a:p>
        </p:txBody>
      </p:sp>
      <p:sp>
        <p:nvSpPr>
          <p:cNvPr id="3" name="Rectangle 2"/>
          <p:cNvSpPr/>
          <p:nvPr/>
        </p:nvSpPr>
        <p:spPr>
          <a:xfrm>
            <a:off x="10811022" y="4061519"/>
            <a:ext cx="618978" cy="1426865"/>
          </a:xfrm>
          <a:prstGeom prst="rect">
            <a:avLst/>
          </a:prstGeom>
          <a:solidFill>
            <a:srgbClr val="F7F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Content Placeholder 6"/>
          <p:cNvPicPr>
            <a:picLocks noChangeAspect="1"/>
          </p:cNvPicPr>
          <p:nvPr/>
        </p:nvPicPr>
        <p:blipFill rotWithShape="1">
          <a:blip r:embed="rId2"/>
          <a:srcRect t="82189" r="56414"/>
          <a:stretch/>
        </p:blipFill>
        <p:spPr>
          <a:xfrm>
            <a:off x="7740361" y="3339289"/>
            <a:ext cx="3413827" cy="3284971"/>
          </a:xfrm>
          <a:prstGeom prst="rect">
            <a:avLst/>
          </a:prstGeom>
        </p:spPr>
      </p:pic>
      <p:sp>
        <p:nvSpPr>
          <p:cNvPr id="28" name="Rectangle 27"/>
          <p:cNvSpPr/>
          <p:nvPr/>
        </p:nvSpPr>
        <p:spPr>
          <a:xfrm>
            <a:off x="10673116" y="4528017"/>
            <a:ext cx="618978" cy="1426865"/>
          </a:xfrm>
          <a:prstGeom prst="rect">
            <a:avLst/>
          </a:prstGeom>
          <a:solidFill>
            <a:srgbClr val="F7F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4664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statistics</a:t>
            </a:r>
          </a:p>
        </p:txBody>
      </p:sp>
      <p:sp>
        <p:nvSpPr>
          <p:cNvPr id="3" name="Content Placeholder 2"/>
          <p:cNvSpPr>
            <a:spLocks noGrp="1"/>
          </p:cNvSpPr>
          <p:nvPr>
            <p:ph sz="half" idx="1"/>
          </p:nvPr>
        </p:nvSpPr>
        <p:spPr>
          <a:xfrm>
            <a:off x="1265495" y="1525117"/>
            <a:ext cx="3719146" cy="4182208"/>
          </a:xfrm>
        </p:spPr>
        <p:txBody>
          <a:bodyPr>
            <a:normAutofit/>
          </a:bodyPr>
          <a:lstStyle/>
          <a:p>
            <a:pPr marL="457200" indent="-457200">
              <a:buFont typeface="+mj-lt"/>
              <a:buAutoNum type="arabicPeriod"/>
            </a:pPr>
            <a:r>
              <a:rPr lang="en-US" sz="2400" dirty="0">
                <a:latin typeface="Arial" charset="0"/>
                <a:ea typeface="ＭＳ Ｐゴシック" charset="0"/>
                <a:cs typeface="ＭＳ Ｐゴシック" charset="0"/>
              </a:rPr>
              <a:t>Estimate the values of important </a:t>
            </a:r>
            <a:r>
              <a:rPr lang="en-US" sz="2400" i="1" dirty="0">
                <a:latin typeface="Arial" charset="0"/>
                <a:ea typeface="ＭＳ Ｐゴシック" charset="0"/>
                <a:cs typeface="ＭＳ Ｐゴシック" charset="0"/>
              </a:rPr>
              <a:t>parameters</a:t>
            </a:r>
          </a:p>
          <a:p>
            <a:pPr marL="457200" indent="-457200">
              <a:buFont typeface="+mj-lt"/>
              <a:buAutoNum type="arabicPeriod"/>
            </a:pPr>
            <a:endParaRPr lang="en-US" sz="2400" dirty="0">
              <a:latin typeface="Arial" charset="0"/>
              <a:ea typeface="ＭＳ Ｐゴシック" charset="0"/>
              <a:cs typeface="ＭＳ Ｐゴシック" charset="0"/>
            </a:endParaRPr>
          </a:p>
          <a:p>
            <a:pPr marL="457200" indent="-457200">
              <a:buFont typeface="+mj-lt"/>
              <a:buAutoNum type="arabicPeriod"/>
            </a:pPr>
            <a:endParaRPr lang="en-US" sz="2400" dirty="0">
              <a:latin typeface="Arial" charset="0"/>
              <a:ea typeface="ＭＳ Ｐゴシック" charset="0"/>
              <a:cs typeface="ＭＳ Ｐゴシック" charset="0"/>
            </a:endParaRPr>
          </a:p>
          <a:p>
            <a:pPr marL="457200" indent="-457200">
              <a:buFont typeface="+mj-lt"/>
              <a:buAutoNum type="arabicPeriod"/>
            </a:pPr>
            <a:endParaRPr lang="en-US" sz="2400" dirty="0">
              <a:latin typeface="Arial" charset="0"/>
              <a:ea typeface="ＭＳ Ｐゴシック" charset="0"/>
              <a:cs typeface="ＭＳ Ｐゴシック" charset="0"/>
            </a:endParaRPr>
          </a:p>
          <a:p>
            <a:pPr marL="457200" indent="-457200">
              <a:buFont typeface="+mj-lt"/>
              <a:buAutoNum type="arabicPeriod"/>
            </a:pPr>
            <a:endParaRPr lang="en-US" sz="2400" dirty="0">
              <a:latin typeface="Arial" charset="0"/>
              <a:ea typeface="ＭＳ Ｐゴシック" charset="0"/>
              <a:cs typeface="ＭＳ Ｐゴシック" charset="0"/>
            </a:endParaRPr>
          </a:p>
          <a:p>
            <a:pPr marL="457200" indent="-457200">
              <a:buFont typeface="+mj-lt"/>
              <a:buAutoNum type="arabicPeriod"/>
            </a:pPr>
            <a:r>
              <a:rPr lang="en-US" sz="2400" dirty="0">
                <a:latin typeface="Arial" charset="0"/>
                <a:ea typeface="ＭＳ Ｐゴシック" charset="0"/>
                <a:cs typeface="ＭＳ Ｐゴシック" charset="0"/>
              </a:rPr>
              <a:t>Test </a:t>
            </a:r>
            <a:r>
              <a:rPr lang="en-US" sz="2400" i="1" dirty="0">
                <a:latin typeface="Arial" charset="0"/>
                <a:ea typeface="ＭＳ Ｐゴシック" charset="0"/>
                <a:cs typeface="ＭＳ Ｐゴシック" charset="0"/>
              </a:rPr>
              <a:t>hypotheses</a:t>
            </a:r>
            <a:r>
              <a:rPr lang="en-US" sz="2400" dirty="0">
                <a:latin typeface="Arial" charset="0"/>
                <a:ea typeface="ＭＳ Ｐゴシック" charset="0"/>
                <a:cs typeface="ＭＳ Ｐゴシック" charset="0"/>
              </a:rPr>
              <a:t> about those parameters</a:t>
            </a:r>
          </a:p>
        </p:txBody>
      </p:sp>
      <p:pic>
        <p:nvPicPr>
          <p:cNvPr id="7" name="Picture 6"/>
          <p:cNvPicPr>
            <a:picLocks noChangeAspect="1"/>
          </p:cNvPicPr>
          <p:nvPr/>
        </p:nvPicPr>
        <p:blipFill rotWithShape="1">
          <a:blip r:embed="rId3"/>
          <a:srcRect t="10529"/>
          <a:stretch/>
        </p:blipFill>
        <p:spPr>
          <a:xfrm>
            <a:off x="6518365" y="1525117"/>
            <a:ext cx="4215283" cy="2634110"/>
          </a:xfrm>
          <a:prstGeom prst="rect">
            <a:avLst/>
          </a:prstGeom>
        </p:spPr>
      </p:pic>
      <p:pic>
        <p:nvPicPr>
          <p:cNvPr id="8" name="Picture 7"/>
          <p:cNvPicPr>
            <a:picLocks noChangeAspect="1"/>
          </p:cNvPicPr>
          <p:nvPr/>
        </p:nvPicPr>
        <p:blipFill>
          <a:blip r:embed="rId4"/>
          <a:stretch>
            <a:fillRect/>
          </a:stretch>
        </p:blipFill>
        <p:spPr>
          <a:xfrm>
            <a:off x="6518365" y="4159227"/>
            <a:ext cx="4215283" cy="2482935"/>
          </a:xfrm>
          <a:prstGeom prst="rect">
            <a:avLst/>
          </a:prstGeom>
        </p:spPr>
      </p:pic>
      <p:sp>
        <p:nvSpPr>
          <p:cNvPr id="9" name="TextBox 8"/>
          <p:cNvSpPr txBox="1"/>
          <p:nvPr/>
        </p:nvSpPr>
        <p:spPr>
          <a:xfrm>
            <a:off x="2200138" y="2662929"/>
            <a:ext cx="2784503" cy="707886"/>
          </a:xfrm>
          <a:prstGeom prst="rect">
            <a:avLst/>
          </a:prstGeom>
          <a:noFill/>
        </p:spPr>
        <p:txBody>
          <a:bodyPr wrap="square" rtlCol="0">
            <a:spAutoFit/>
          </a:bodyPr>
          <a:lstStyle/>
          <a:p>
            <a:r>
              <a:rPr lang="en-US" sz="2000" dirty="0">
                <a:solidFill>
                  <a:srgbClr val="FF0000"/>
                </a:solidFill>
              </a:rPr>
              <a:t>“What is the global population growth rate?”</a:t>
            </a:r>
          </a:p>
        </p:txBody>
      </p:sp>
      <p:sp>
        <p:nvSpPr>
          <p:cNvPr id="10" name="TextBox 9"/>
          <p:cNvSpPr txBox="1"/>
          <p:nvPr/>
        </p:nvSpPr>
        <p:spPr>
          <a:xfrm>
            <a:off x="2200138" y="5539649"/>
            <a:ext cx="2526607" cy="707886"/>
          </a:xfrm>
          <a:prstGeom prst="rect">
            <a:avLst/>
          </a:prstGeom>
          <a:noFill/>
        </p:spPr>
        <p:txBody>
          <a:bodyPr wrap="square" rtlCol="0">
            <a:spAutoFit/>
          </a:bodyPr>
          <a:lstStyle/>
          <a:p>
            <a:r>
              <a:rPr lang="en-US" sz="2000" dirty="0">
                <a:solidFill>
                  <a:srgbClr val="FF0000"/>
                </a:solidFill>
              </a:rPr>
              <a:t>“Is the US pop growth rate </a:t>
            </a:r>
            <a:r>
              <a:rPr lang="en-US" sz="2000" b="1" dirty="0">
                <a:solidFill>
                  <a:srgbClr val="FF0000"/>
                </a:solidFill>
              </a:rPr>
              <a:t>declining</a:t>
            </a:r>
            <a:r>
              <a:rPr lang="en-US" sz="2000" dirty="0">
                <a:solidFill>
                  <a:srgbClr val="FF0000"/>
                </a:solidFill>
              </a:rPr>
              <a:t>?”</a:t>
            </a:r>
          </a:p>
        </p:txBody>
      </p:sp>
    </p:spTree>
    <p:extLst>
      <p:ext uri="{BB962C8B-B14F-4D97-AF65-F5344CB8AC3E}">
        <p14:creationId xmlns:p14="http://schemas.microsoft.com/office/powerpoint/2010/main" val="2723039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098943"/>
          </a:xfrm>
        </p:spPr>
        <p:txBody>
          <a:bodyPr>
            <a:normAutofit fontScale="90000"/>
          </a:bodyPr>
          <a:lstStyle/>
          <a:p>
            <a:r>
              <a:rPr lang="en-US" dirty="0"/>
              <a:t>Check 4.</a:t>
            </a:r>
            <a:br>
              <a:rPr lang="en-US" dirty="0"/>
            </a:br>
            <a:r>
              <a:rPr lang="en-US" dirty="0"/>
              <a:t>Hypothesis testing</a:t>
            </a:r>
          </a:p>
        </p:txBody>
      </p:sp>
      <p:sp>
        <p:nvSpPr>
          <p:cNvPr id="9" name="TextBox 8"/>
          <p:cNvSpPr txBox="1"/>
          <p:nvPr/>
        </p:nvSpPr>
        <p:spPr>
          <a:xfrm>
            <a:off x="1350495" y="2028498"/>
            <a:ext cx="2686929" cy="646986"/>
          </a:xfrm>
          <a:prstGeom prst="round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solidFill>
                  <a:schemeClr val="accent1"/>
                </a:solidFill>
              </a:rPr>
              <a:t>Population</a:t>
            </a:r>
          </a:p>
        </p:txBody>
      </p:sp>
      <p:cxnSp>
        <p:nvCxnSpPr>
          <p:cNvPr id="13" name="Straight Arrow Connector 12"/>
          <p:cNvCxnSpPr>
            <a:cxnSpLocks/>
          </p:cNvCxnSpPr>
          <p:nvPr/>
        </p:nvCxnSpPr>
        <p:spPr>
          <a:xfrm flipH="1">
            <a:off x="2693958" y="2913216"/>
            <a:ext cx="4" cy="7034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31013" y="3854440"/>
            <a:ext cx="1525889" cy="519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solidFill>
                  <a:schemeClr val="bg1"/>
                </a:solidFill>
              </a:rPr>
              <a:t>Sample</a:t>
            </a:r>
          </a:p>
        </p:txBody>
      </p:sp>
      <p:sp>
        <p:nvSpPr>
          <p:cNvPr id="18" name="TextBox 17"/>
          <p:cNvSpPr txBox="1"/>
          <p:nvPr/>
        </p:nvSpPr>
        <p:spPr>
          <a:xfrm>
            <a:off x="1174351" y="4981775"/>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19" name="TextBox 18"/>
          <p:cNvSpPr txBox="1"/>
          <p:nvPr/>
        </p:nvSpPr>
        <p:spPr>
          <a:xfrm>
            <a:off x="2072446" y="5261995"/>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0" name="TextBox 19"/>
          <p:cNvSpPr txBox="1"/>
          <p:nvPr/>
        </p:nvSpPr>
        <p:spPr>
          <a:xfrm>
            <a:off x="2096749" y="5708368"/>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1" name="TextBox 20"/>
          <p:cNvSpPr txBox="1"/>
          <p:nvPr/>
        </p:nvSpPr>
        <p:spPr>
          <a:xfrm>
            <a:off x="1100492" y="5628947"/>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2" name="TextBox 21"/>
          <p:cNvSpPr txBox="1"/>
          <p:nvPr/>
        </p:nvSpPr>
        <p:spPr>
          <a:xfrm>
            <a:off x="3365022" y="5628947"/>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3" name="TextBox 22"/>
          <p:cNvSpPr txBox="1"/>
          <p:nvPr/>
        </p:nvSpPr>
        <p:spPr>
          <a:xfrm>
            <a:off x="2511535" y="4733806"/>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4" name="TextBox 23"/>
          <p:cNvSpPr txBox="1"/>
          <p:nvPr/>
        </p:nvSpPr>
        <p:spPr>
          <a:xfrm>
            <a:off x="3131709" y="5281305"/>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5" name="TextBox 24"/>
          <p:cNvSpPr txBox="1"/>
          <p:nvPr/>
        </p:nvSpPr>
        <p:spPr>
          <a:xfrm>
            <a:off x="3560264" y="5002320"/>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6" name="TextBox 25"/>
          <p:cNvSpPr txBox="1"/>
          <p:nvPr/>
        </p:nvSpPr>
        <p:spPr>
          <a:xfrm>
            <a:off x="6538547" y="1907237"/>
            <a:ext cx="5222763" cy="1292662"/>
          </a:xfrm>
          <a:prstGeom prst="rect">
            <a:avLst/>
          </a:prstGeom>
          <a:noFill/>
        </p:spPr>
        <p:txBody>
          <a:bodyPr wrap="square" rtlCol="0">
            <a:spAutoFit/>
          </a:bodyPr>
          <a:lstStyle/>
          <a:p>
            <a:r>
              <a:rPr lang="en-US" dirty="0"/>
              <a:t>If our sample is </a:t>
            </a:r>
            <a:r>
              <a:rPr lang="en-US" b="1" dirty="0"/>
              <a:t>very different </a:t>
            </a:r>
            <a:r>
              <a:rPr lang="en-US" dirty="0"/>
              <a:t>from what we expect under the null hypothesis,  (calculate the probability, or </a:t>
            </a:r>
            <a:r>
              <a:rPr lang="en-US" sz="2400" b="1" dirty="0"/>
              <a:t>p-value</a:t>
            </a:r>
            <a:r>
              <a:rPr lang="en-US" dirty="0"/>
              <a:t>) then we </a:t>
            </a:r>
            <a:r>
              <a:rPr lang="en-US" b="1" dirty="0"/>
              <a:t>reject the null </a:t>
            </a:r>
            <a:r>
              <a:rPr lang="en-US" dirty="0"/>
              <a:t>(conclude that our population parameter is different).</a:t>
            </a:r>
          </a:p>
        </p:txBody>
      </p:sp>
      <p:pic>
        <p:nvPicPr>
          <p:cNvPr id="27" name="Content Placeholder 6"/>
          <p:cNvPicPr>
            <a:picLocks noChangeAspect="1"/>
          </p:cNvPicPr>
          <p:nvPr/>
        </p:nvPicPr>
        <p:blipFill rotWithShape="1">
          <a:blip r:embed="rId2"/>
          <a:srcRect t="82189" r="56414"/>
          <a:stretch/>
        </p:blipFill>
        <p:spPr>
          <a:xfrm>
            <a:off x="7740361" y="3339289"/>
            <a:ext cx="3413827" cy="3284971"/>
          </a:xfrm>
          <a:prstGeom prst="rect">
            <a:avLst/>
          </a:prstGeom>
        </p:spPr>
      </p:pic>
      <p:sp>
        <p:nvSpPr>
          <p:cNvPr id="29" name="Rectangle 28"/>
          <p:cNvSpPr/>
          <p:nvPr/>
        </p:nvSpPr>
        <p:spPr>
          <a:xfrm>
            <a:off x="10811022" y="4061519"/>
            <a:ext cx="618978" cy="1426865"/>
          </a:xfrm>
          <a:prstGeom prst="rect">
            <a:avLst/>
          </a:prstGeom>
          <a:solidFill>
            <a:srgbClr val="F7F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673116" y="4528017"/>
            <a:ext cx="618978" cy="1426865"/>
          </a:xfrm>
          <a:prstGeom prst="rect">
            <a:avLst/>
          </a:prstGeom>
          <a:solidFill>
            <a:srgbClr val="F7F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cxnSpLocks/>
          </p:cNvCxnSpPr>
          <p:nvPr/>
        </p:nvCxnSpPr>
        <p:spPr>
          <a:xfrm>
            <a:off x="10673116" y="5002320"/>
            <a:ext cx="21102" cy="925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991805" y="4393572"/>
            <a:ext cx="1525889" cy="519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solidFill>
                  <a:schemeClr val="bg1"/>
                </a:solidFill>
              </a:rPr>
              <a:t>Sample</a:t>
            </a:r>
          </a:p>
        </p:txBody>
      </p:sp>
    </p:spTree>
    <p:extLst>
      <p:ext uri="{BB962C8B-B14F-4D97-AF65-F5344CB8AC3E}">
        <p14:creationId xmlns:p14="http://schemas.microsoft.com/office/powerpoint/2010/main" val="2418610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098943"/>
          </a:xfrm>
        </p:spPr>
        <p:txBody>
          <a:bodyPr>
            <a:normAutofit fontScale="90000"/>
          </a:bodyPr>
          <a:lstStyle/>
          <a:p>
            <a:r>
              <a:rPr lang="en-US" dirty="0"/>
              <a:t>Check 4.</a:t>
            </a:r>
            <a:br>
              <a:rPr lang="en-US" dirty="0"/>
            </a:br>
            <a:r>
              <a:rPr lang="en-US" dirty="0"/>
              <a:t>Hypothesis testing</a:t>
            </a:r>
          </a:p>
        </p:txBody>
      </p:sp>
      <p:sp>
        <p:nvSpPr>
          <p:cNvPr id="9" name="TextBox 8"/>
          <p:cNvSpPr txBox="1"/>
          <p:nvPr/>
        </p:nvSpPr>
        <p:spPr>
          <a:xfrm>
            <a:off x="1350495" y="2028498"/>
            <a:ext cx="2686929" cy="646986"/>
          </a:xfrm>
          <a:prstGeom prst="round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solidFill>
                  <a:schemeClr val="accent1"/>
                </a:solidFill>
              </a:rPr>
              <a:t>Population</a:t>
            </a:r>
          </a:p>
        </p:txBody>
      </p:sp>
      <p:cxnSp>
        <p:nvCxnSpPr>
          <p:cNvPr id="13" name="Straight Arrow Connector 12"/>
          <p:cNvCxnSpPr>
            <a:cxnSpLocks/>
          </p:cNvCxnSpPr>
          <p:nvPr/>
        </p:nvCxnSpPr>
        <p:spPr>
          <a:xfrm flipH="1">
            <a:off x="2693958" y="2913216"/>
            <a:ext cx="4" cy="7034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31013" y="3854440"/>
            <a:ext cx="1525889" cy="519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solidFill>
                  <a:schemeClr val="bg1"/>
                </a:solidFill>
              </a:rPr>
              <a:t>Sample</a:t>
            </a:r>
          </a:p>
        </p:txBody>
      </p:sp>
      <p:sp>
        <p:nvSpPr>
          <p:cNvPr id="18" name="TextBox 17"/>
          <p:cNvSpPr txBox="1"/>
          <p:nvPr/>
        </p:nvSpPr>
        <p:spPr>
          <a:xfrm>
            <a:off x="1174351" y="4981775"/>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19" name="TextBox 18"/>
          <p:cNvSpPr txBox="1"/>
          <p:nvPr/>
        </p:nvSpPr>
        <p:spPr>
          <a:xfrm>
            <a:off x="2072446" y="5261995"/>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0" name="TextBox 19"/>
          <p:cNvSpPr txBox="1"/>
          <p:nvPr/>
        </p:nvSpPr>
        <p:spPr>
          <a:xfrm>
            <a:off x="2096749" y="5708368"/>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1" name="TextBox 20"/>
          <p:cNvSpPr txBox="1"/>
          <p:nvPr/>
        </p:nvSpPr>
        <p:spPr>
          <a:xfrm>
            <a:off x="1100492" y="5628947"/>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2" name="TextBox 21"/>
          <p:cNvSpPr txBox="1"/>
          <p:nvPr/>
        </p:nvSpPr>
        <p:spPr>
          <a:xfrm>
            <a:off x="3365022" y="5628947"/>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3" name="TextBox 22"/>
          <p:cNvSpPr txBox="1"/>
          <p:nvPr/>
        </p:nvSpPr>
        <p:spPr>
          <a:xfrm>
            <a:off x="2511535" y="4733806"/>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4" name="TextBox 23"/>
          <p:cNvSpPr txBox="1"/>
          <p:nvPr/>
        </p:nvSpPr>
        <p:spPr>
          <a:xfrm>
            <a:off x="3131709" y="5281305"/>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5" name="TextBox 24"/>
          <p:cNvSpPr txBox="1"/>
          <p:nvPr/>
        </p:nvSpPr>
        <p:spPr>
          <a:xfrm>
            <a:off x="3560264" y="5002320"/>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6" name="TextBox 25"/>
          <p:cNvSpPr txBox="1"/>
          <p:nvPr/>
        </p:nvSpPr>
        <p:spPr>
          <a:xfrm>
            <a:off x="6538547" y="1907237"/>
            <a:ext cx="5222763" cy="1292662"/>
          </a:xfrm>
          <a:prstGeom prst="rect">
            <a:avLst/>
          </a:prstGeom>
          <a:noFill/>
        </p:spPr>
        <p:txBody>
          <a:bodyPr wrap="square" rtlCol="0">
            <a:spAutoFit/>
          </a:bodyPr>
          <a:lstStyle/>
          <a:p>
            <a:r>
              <a:rPr lang="en-US" dirty="0"/>
              <a:t>If our sample is </a:t>
            </a:r>
            <a:r>
              <a:rPr lang="en-US" b="1" dirty="0"/>
              <a:t>very different </a:t>
            </a:r>
            <a:r>
              <a:rPr lang="en-US" dirty="0"/>
              <a:t>from what we expect under the null hypothesis,  (calculate the probability, or </a:t>
            </a:r>
            <a:r>
              <a:rPr lang="en-US" sz="2400" b="1" dirty="0"/>
              <a:t>p-value</a:t>
            </a:r>
            <a:r>
              <a:rPr lang="en-US" dirty="0"/>
              <a:t>) then we </a:t>
            </a:r>
            <a:r>
              <a:rPr lang="en-US" b="1" dirty="0"/>
              <a:t>reject the null </a:t>
            </a:r>
            <a:r>
              <a:rPr lang="en-US" dirty="0"/>
              <a:t>(conclude that our population parameter is different).</a:t>
            </a:r>
          </a:p>
        </p:txBody>
      </p:sp>
      <p:pic>
        <p:nvPicPr>
          <p:cNvPr id="27" name="Content Placeholder 6"/>
          <p:cNvPicPr>
            <a:picLocks noChangeAspect="1"/>
          </p:cNvPicPr>
          <p:nvPr/>
        </p:nvPicPr>
        <p:blipFill rotWithShape="1">
          <a:blip r:embed="rId2"/>
          <a:srcRect t="82189" r="56414"/>
          <a:stretch/>
        </p:blipFill>
        <p:spPr>
          <a:xfrm>
            <a:off x="7740361" y="3339289"/>
            <a:ext cx="3413827" cy="3284971"/>
          </a:xfrm>
          <a:prstGeom prst="rect">
            <a:avLst/>
          </a:prstGeom>
        </p:spPr>
      </p:pic>
      <p:sp>
        <p:nvSpPr>
          <p:cNvPr id="29" name="Rectangle 28"/>
          <p:cNvSpPr/>
          <p:nvPr/>
        </p:nvSpPr>
        <p:spPr>
          <a:xfrm>
            <a:off x="10811022" y="4061519"/>
            <a:ext cx="618978" cy="1426865"/>
          </a:xfrm>
          <a:prstGeom prst="rect">
            <a:avLst/>
          </a:prstGeom>
          <a:solidFill>
            <a:srgbClr val="F7F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673116" y="4528017"/>
            <a:ext cx="618978" cy="1426865"/>
          </a:xfrm>
          <a:prstGeom prst="rect">
            <a:avLst/>
          </a:prstGeom>
          <a:solidFill>
            <a:srgbClr val="F7F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cxnSpLocks/>
          </p:cNvCxnSpPr>
          <p:nvPr/>
        </p:nvCxnSpPr>
        <p:spPr>
          <a:xfrm>
            <a:off x="10673116" y="5002320"/>
            <a:ext cx="21102" cy="9255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991805" y="4393572"/>
            <a:ext cx="1525889" cy="519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solidFill>
                  <a:schemeClr val="bg1"/>
                </a:solidFill>
              </a:rPr>
              <a:t>Sample</a:t>
            </a:r>
          </a:p>
        </p:txBody>
      </p:sp>
      <p:sp>
        <p:nvSpPr>
          <p:cNvPr id="12" name="Right Triangle 11"/>
          <p:cNvSpPr/>
          <p:nvPr/>
        </p:nvSpPr>
        <p:spPr>
          <a:xfrm>
            <a:off x="10669915" y="5927824"/>
            <a:ext cx="414786" cy="117069"/>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31"/>
          <p:cNvSpPr/>
          <p:nvPr/>
        </p:nvSpPr>
        <p:spPr>
          <a:xfrm flipH="1">
            <a:off x="8071196" y="5910415"/>
            <a:ext cx="414786" cy="117069"/>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5842196" y="5614309"/>
            <a:ext cx="1392702" cy="523220"/>
          </a:xfrm>
          <a:prstGeom prst="rect">
            <a:avLst/>
          </a:prstGeom>
          <a:noFill/>
        </p:spPr>
        <p:txBody>
          <a:bodyPr wrap="square" rtlCol="0">
            <a:spAutoFit/>
          </a:bodyPr>
          <a:lstStyle/>
          <a:p>
            <a:r>
              <a:rPr lang="en-US" sz="2800" i="1" dirty="0"/>
              <a:t>p</a:t>
            </a:r>
            <a:r>
              <a:rPr lang="en-US" sz="2800" dirty="0"/>
              <a:t> = 0.01</a:t>
            </a:r>
          </a:p>
        </p:txBody>
      </p:sp>
    </p:spTree>
    <p:extLst>
      <p:ext uri="{BB962C8B-B14F-4D97-AF65-F5344CB8AC3E}">
        <p14:creationId xmlns:p14="http://schemas.microsoft.com/office/powerpoint/2010/main" val="2561590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Content Placeholder 6"/>
          <p:cNvPicPr>
            <a:picLocks noChangeAspect="1"/>
          </p:cNvPicPr>
          <p:nvPr/>
        </p:nvPicPr>
        <p:blipFill rotWithShape="1">
          <a:blip r:embed="rId2"/>
          <a:srcRect t="82189" r="56414"/>
          <a:stretch/>
        </p:blipFill>
        <p:spPr>
          <a:xfrm>
            <a:off x="7740361" y="3339289"/>
            <a:ext cx="3413827" cy="3284971"/>
          </a:xfrm>
          <a:prstGeom prst="rect">
            <a:avLst/>
          </a:prstGeom>
        </p:spPr>
      </p:pic>
      <p:sp>
        <p:nvSpPr>
          <p:cNvPr id="2" name="Title 1"/>
          <p:cNvSpPr>
            <a:spLocks noGrp="1"/>
          </p:cNvSpPr>
          <p:nvPr>
            <p:ph type="title"/>
          </p:nvPr>
        </p:nvSpPr>
        <p:spPr>
          <a:xfrm>
            <a:off x="1251678" y="382385"/>
            <a:ext cx="10178322" cy="1098943"/>
          </a:xfrm>
        </p:spPr>
        <p:txBody>
          <a:bodyPr>
            <a:normAutofit fontScale="90000"/>
          </a:bodyPr>
          <a:lstStyle/>
          <a:p>
            <a:r>
              <a:rPr lang="en-US" dirty="0"/>
              <a:t>Check 4.</a:t>
            </a:r>
            <a:br>
              <a:rPr lang="en-US" dirty="0"/>
            </a:br>
            <a:r>
              <a:rPr lang="en-US" dirty="0"/>
              <a:t>Hypothesis testing</a:t>
            </a:r>
          </a:p>
        </p:txBody>
      </p:sp>
      <p:sp>
        <p:nvSpPr>
          <p:cNvPr id="9" name="TextBox 8"/>
          <p:cNvSpPr txBox="1"/>
          <p:nvPr/>
        </p:nvSpPr>
        <p:spPr>
          <a:xfrm>
            <a:off x="1350495" y="2028498"/>
            <a:ext cx="2686929" cy="646986"/>
          </a:xfrm>
          <a:prstGeom prst="round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solidFill>
                  <a:schemeClr val="accent1"/>
                </a:solidFill>
              </a:rPr>
              <a:t>Population</a:t>
            </a:r>
          </a:p>
        </p:txBody>
      </p:sp>
      <p:cxnSp>
        <p:nvCxnSpPr>
          <p:cNvPr id="13" name="Straight Arrow Connector 12"/>
          <p:cNvCxnSpPr>
            <a:cxnSpLocks/>
          </p:cNvCxnSpPr>
          <p:nvPr/>
        </p:nvCxnSpPr>
        <p:spPr>
          <a:xfrm flipH="1">
            <a:off x="2693958" y="2913216"/>
            <a:ext cx="4" cy="7034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31013" y="3854440"/>
            <a:ext cx="1525889" cy="519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solidFill>
                  <a:schemeClr val="bg1"/>
                </a:solidFill>
              </a:rPr>
              <a:t>Sample</a:t>
            </a:r>
          </a:p>
        </p:txBody>
      </p:sp>
      <p:sp>
        <p:nvSpPr>
          <p:cNvPr id="18" name="TextBox 17"/>
          <p:cNvSpPr txBox="1"/>
          <p:nvPr/>
        </p:nvSpPr>
        <p:spPr>
          <a:xfrm>
            <a:off x="1174351" y="4981775"/>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19" name="TextBox 18"/>
          <p:cNvSpPr txBox="1"/>
          <p:nvPr/>
        </p:nvSpPr>
        <p:spPr>
          <a:xfrm>
            <a:off x="2072446" y="5261995"/>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0" name="TextBox 19"/>
          <p:cNvSpPr txBox="1"/>
          <p:nvPr/>
        </p:nvSpPr>
        <p:spPr>
          <a:xfrm>
            <a:off x="2096749" y="5708368"/>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1" name="TextBox 20"/>
          <p:cNvSpPr txBox="1"/>
          <p:nvPr/>
        </p:nvSpPr>
        <p:spPr>
          <a:xfrm>
            <a:off x="1100492" y="5628947"/>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2" name="TextBox 21"/>
          <p:cNvSpPr txBox="1"/>
          <p:nvPr/>
        </p:nvSpPr>
        <p:spPr>
          <a:xfrm>
            <a:off x="3365022" y="5628947"/>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3" name="TextBox 22"/>
          <p:cNvSpPr txBox="1"/>
          <p:nvPr/>
        </p:nvSpPr>
        <p:spPr>
          <a:xfrm>
            <a:off x="2511535" y="4733806"/>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4" name="TextBox 23"/>
          <p:cNvSpPr txBox="1"/>
          <p:nvPr/>
        </p:nvSpPr>
        <p:spPr>
          <a:xfrm>
            <a:off x="3131709" y="5281305"/>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5" name="TextBox 24"/>
          <p:cNvSpPr txBox="1"/>
          <p:nvPr/>
        </p:nvSpPr>
        <p:spPr>
          <a:xfrm>
            <a:off x="3560264" y="5002320"/>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6" name="TextBox 25"/>
          <p:cNvSpPr txBox="1"/>
          <p:nvPr/>
        </p:nvSpPr>
        <p:spPr>
          <a:xfrm>
            <a:off x="6538547" y="1907237"/>
            <a:ext cx="5376788" cy="1292662"/>
          </a:xfrm>
          <a:prstGeom prst="rect">
            <a:avLst/>
          </a:prstGeom>
          <a:noFill/>
        </p:spPr>
        <p:txBody>
          <a:bodyPr wrap="square" rtlCol="0">
            <a:spAutoFit/>
          </a:bodyPr>
          <a:lstStyle/>
          <a:p>
            <a:r>
              <a:rPr lang="en-US" dirty="0"/>
              <a:t>If our sample is </a:t>
            </a:r>
            <a:r>
              <a:rPr lang="en-US" b="1" dirty="0"/>
              <a:t>not different </a:t>
            </a:r>
            <a:r>
              <a:rPr lang="en-US" dirty="0"/>
              <a:t>from what we expect under the null hypothesis,  (calculate the probability, or </a:t>
            </a:r>
            <a:r>
              <a:rPr lang="en-US" sz="2400" b="1" dirty="0"/>
              <a:t>p-value</a:t>
            </a:r>
            <a:r>
              <a:rPr lang="en-US" dirty="0"/>
              <a:t>) then we </a:t>
            </a:r>
            <a:r>
              <a:rPr lang="en-US" b="1" dirty="0"/>
              <a:t>fail to reject the null </a:t>
            </a:r>
            <a:r>
              <a:rPr lang="en-US" dirty="0"/>
              <a:t>(conclude that our population parameter is not different).</a:t>
            </a:r>
          </a:p>
        </p:txBody>
      </p:sp>
      <p:sp>
        <p:nvSpPr>
          <p:cNvPr id="28" name="TextBox 27"/>
          <p:cNvSpPr txBox="1"/>
          <p:nvPr/>
        </p:nvSpPr>
        <p:spPr>
          <a:xfrm>
            <a:off x="8386983" y="3546261"/>
            <a:ext cx="1525889" cy="519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solidFill>
                  <a:schemeClr val="bg1"/>
                </a:solidFill>
              </a:rPr>
              <a:t>Sample</a:t>
            </a:r>
          </a:p>
        </p:txBody>
      </p:sp>
      <p:sp>
        <p:nvSpPr>
          <p:cNvPr id="29" name="Rectangle 28"/>
          <p:cNvSpPr/>
          <p:nvPr/>
        </p:nvSpPr>
        <p:spPr>
          <a:xfrm>
            <a:off x="10811022" y="4061519"/>
            <a:ext cx="618978" cy="1426865"/>
          </a:xfrm>
          <a:prstGeom prst="rect">
            <a:avLst/>
          </a:prstGeom>
          <a:solidFill>
            <a:srgbClr val="F7F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673116" y="4528017"/>
            <a:ext cx="618978" cy="1426865"/>
          </a:xfrm>
          <a:prstGeom prst="rect">
            <a:avLst/>
          </a:prstGeom>
          <a:solidFill>
            <a:srgbClr val="F7F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cxnSpLocks/>
          </p:cNvCxnSpPr>
          <p:nvPr/>
        </p:nvCxnSpPr>
        <p:spPr>
          <a:xfrm>
            <a:off x="9148359" y="4176271"/>
            <a:ext cx="1568" cy="17917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125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ight Triangle 33"/>
          <p:cNvSpPr/>
          <p:nvPr/>
        </p:nvSpPr>
        <p:spPr>
          <a:xfrm flipH="1">
            <a:off x="8071195" y="5781347"/>
            <a:ext cx="704125" cy="24613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p:cNvSpPr/>
          <p:nvPr/>
        </p:nvSpPr>
        <p:spPr>
          <a:xfrm rot="19234479" flipH="1">
            <a:off x="8274639" y="5588583"/>
            <a:ext cx="704125" cy="24613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Triangle 36"/>
          <p:cNvSpPr/>
          <p:nvPr/>
        </p:nvSpPr>
        <p:spPr>
          <a:xfrm>
            <a:off x="10205862" y="5787851"/>
            <a:ext cx="704125" cy="24613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p:cNvSpPr/>
          <p:nvPr/>
        </p:nvSpPr>
        <p:spPr>
          <a:xfrm rot="2365521">
            <a:off x="10004037" y="5582472"/>
            <a:ext cx="704125" cy="24613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1678" y="382385"/>
            <a:ext cx="10178322" cy="1098943"/>
          </a:xfrm>
        </p:spPr>
        <p:txBody>
          <a:bodyPr>
            <a:normAutofit fontScale="90000"/>
          </a:bodyPr>
          <a:lstStyle/>
          <a:p>
            <a:r>
              <a:rPr lang="en-US" dirty="0"/>
              <a:t>Check 4.</a:t>
            </a:r>
            <a:br>
              <a:rPr lang="en-US" dirty="0"/>
            </a:br>
            <a:r>
              <a:rPr lang="en-US" dirty="0"/>
              <a:t>Hypothesis testing</a:t>
            </a:r>
          </a:p>
        </p:txBody>
      </p:sp>
      <p:sp>
        <p:nvSpPr>
          <p:cNvPr id="9" name="TextBox 8"/>
          <p:cNvSpPr txBox="1"/>
          <p:nvPr/>
        </p:nvSpPr>
        <p:spPr>
          <a:xfrm>
            <a:off x="1350495" y="2028498"/>
            <a:ext cx="2686929" cy="646986"/>
          </a:xfrm>
          <a:prstGeom prst="round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dirty="0">
                <a:solidFill>
                  <a:schemeClr val="accent1"/>
                </a:solidFill>
              </a:rPr>
              <a:t>Population</a:t>
            </a:r>
          </a:p>
        </p:txBody>
      </p:sp>
      <p:cxnSp>
        <p:nvCxnSpPr>
          <p:cNvPr id="13" name="Straight Arrow Connector 12"/>
          <p:cNvCxnSpPr>
            <a:cxnSpLocks/>
          </p:cNvCxnSpPr>
          <p:nvPr/>
        </p:nvCxnSpPr>
        <p:spPr>
          <a:xfrm flipH="1">
            <a:off x="2693958" y="2913216"/>
            <a:ext cx="4" cy="7034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31013" y="3854440"/>
            <a:ext cx="1525889" cy="519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solidFill>
                  <a:schemeClr val="bg1"/>
                </a:solidFill>
              </a:rPr>
              <a:t>Sample</a:t>
            </a:r>
          </a:p>
        </p:txBody>
      </p:sp>
      <p:sp>
        <p:nvSpPr>
          <p:cNvPr id="18" name="TextBox 17"/>
          <p:cNvSpPr txBox="1"/>
          <p:nvPr/>
        </p:nvSpPr>
        <p:spPr>
          <a:xfrm>
            <a:off x="1174351" y="4981775"/>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19" name="TextBox 18"/>
          <p:cNvSpPr txBox="1"/>
          <p:nvPr/>
        </p:nvSpPr>
        <p:spPr>
          <a:xfrm>
            <a:off x="2072446" y="5261995"/>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0" name="TextBox 19"/>
          <p:cNvSpPr txBox="1"/>
          <p:nvPr/>
        </p:nvSpPr>
        <p:spPr>
          <a:xfrm>
            <a:off x="2096749" y="5708368"/>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1" name="TextBox 20"/>
          <p:cNvSpPr txBox="1"/>
          <p:nvPr/>
        </p:nvSpPr>
        <p:spPr>
          <a:xfrm>
            <a:off x="1100492" y="5628947"/>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2" name="TextBox 21"/>
          <p:cNvSpPr txBox="1"/>
          <p:nvPr/>
        </p:nvSpPr>
        <p:spPr>
          <a:xfrm>
            <a:off x="3365022" y="5628947"/>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3" name="TextBox 22"/>
          <p:cNvSpPr txBox="1"/>
          <p:nvPr/>
        </p:nvSpPr>
        <p:spPr>
          <a:xfrm>
            <a:off x="2511535" y="4733806"/>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4" name="TextBox 23"/>
          <p:cNvSpPr txBox="1"/>
          <p:nvPr/>
        </p:nvSpPr>
        <p:spPr>
          <a:xfrm>
            <a:off x="3131709" y="5281305"/>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5" name="TextBox 24"/>
          <p:cNvSpPr txBox="1"/>
          <p:nvPr/>
        </p:nvSpPr>
        <p:spPr>
          <a:xfrm>
            <a:off x="3560264" y="5002320"/>
            <a:ext cx="1525889" cy="519351"/>
          </a:xfrm>
          <a:prstGeom prst="ellipse">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Sample</a:t>
            </a:r>
          </a:p>
        </p:txBody>
      </p:sp>
      <p:sp>
        <p:nvSpPr>
          <p:cNvPr id="26" name="TextBox 25"/>
          <p:cNvSpPr txBox="1"/>
          <p:nvPr/>
        </p:nvSpPr>
        <p:spPr>
          <a:xfrm>
            <a:off x="6538547" y="1907237"/>
            <a:ext cx="5376788" cy="1292662"/>
          </a:xfrm>
          <a:prstGeom prst="rect">
            <a:avLst/>
          </a:prstGeom>
          <a:noFill/>
        </p:spPr>
        <p:txBody>
          <a:bodyPr wrap="square" rtlCol="0">
            <a:spAutoFit/>
          </a:bodyPr>
          <a:lstStyle/>
          <a:p>
            <a:r>
              <a:rPr lang="en-US" dirty="0"/>
              <a:t>If our sample is </a:t>
            </a:r>
            <a:r>
              <a:rPr lang="en-US" b="1" dirty="0"/>
              <a:t>not different </a:t>
            </a:r>
            <a:r>
              <a:rPr lang="en-US" dirty="0"/>
              <a:t>from what we expect under the null hypothesis,  (calculate the probability, or </a:t>
            </a:r>
            <a:r>
              <a:rPr lang="en-US" sz="2400" b="1" dirty="0"/>
              <a:t>p-value</a:t>
            </a:r>
            <a:r>
              <a:rPr lang="en-US" dirty="0"/>
              <a:t>) then we </a:t>
            </a:r>
            <a:r>
              <a:rPr lang="en-US" b="1" dirty="0"/>
              <a:t>fail to reject the null </a:t>
            </a:r>
            <a:r>
              <a:rPr lang="en-US" dirty="0"/>
              <a:t>(conclude that our population parameter is not different).</a:t>
            </a:r>
          </a:p>
        </p:txBody>
      </p:sp>
      <p:pic>
        <p:nvPicPr>
          <p:cNvPr id="27" name="Content Placeholder 6"/>
          <p:cNvPicPr>
            <a:picLocks noChangeAspect="1"/>
          </p:cNvPicPr>
          <p:nvPr/>
        </p:nvPicPr>
        <p:blipFill rotWithShape="1">
          <a:blip r:embed="rId2"/>
          <a:srcRect t="82189" r="56414"/>
          <a:stretch/>
        </p:blipFill>
        <p:spPr>
          <a:xfrm>
            <a:off x="7740361" y="3339289"/>
            <a:ext cx="3413827" cy="3284971"/>
          </a:xfrm>
          <a:prstGeom prst="rect">
            <a:avLst/>
          </a:prstGeom>
        </p:spPr>
      </p:pic>
      <p:sp>
        <p:nvSpPr>
          <p:cNvPr id="28" name="TextBox 27"/>
          <p:cNvSpPr txBox="1"/>
          <p:nvPr/>
        </p:nvSpPr>
        <p:spPr>
          <a:xfrm>
            <a:off x="8386983" y="3546261"/>
            <a:ext cx="1525889" cy="519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a:solidFill>
                  <a:schemeClr val="bg1"/>
                </a:solidFill>
              </a:rPr>
              <a:t>Sample</a:t>
            </a:r>
          </a:p>
        </p:txBody>
      </p:sp>
      <p:sp>
        <p:nvSpPr>
          <p:cNvPr id="29" name="Rectangle 28"/>
          <p:cNvSpPr/>
          <p:nvPr/>
        </p:nvSpPr>
        <p:spPr>
          <a:xfrm>
            <a:off x="10811022" y="4061519"/>
            <a:ext cx="618978" cy="1426865"/>
          </a:xfrm>
          <a:prstGeom prst="rect">
            <a:avLst/>
          </a:prstGeom>
          <a:solidFill>
            <a:srgbClr val="F7F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673116" y="4528017"/>
            <a:ext cx="618978" cy="1426865"/>
          </a:xfrm>
          <a:prstGeom prst="rect">
            <a:avLst/>
          </a:prstGeom>
          <a:solidFill>
            <a:srgbClr val="F7F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cxnSpLocks/>
          </p:cNvCxnSpPr>
          <p:nvPr/>
        </p:nvCxnSpPr>
        <p:spPr>
          <a:xfrm>
            <a:off x="9148359" y="4176271"/>
            <a:ext cx="1568" cy="17917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Right Triangle 32"/>
          <p:cNvSpPr/>
          <p:nvPr/>
        </p:nvSpPr>
        <p:spPr>
          <a:xfrm flipH="1">
            <a:off x="8579779" y="4528018"/>
            <a:ext cx="540443" cy="1516876"/>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p:cNvSpPr/>
          <p:nvPr/>
        </p:nvSpPr>
        <p:spPr>
          <a:xfrm>
            <a:off x="9858433" y="4508787"/>
            <a:ext cx="540443" cy="1516876"/>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842196" y="5614309"/>
            <a:ext cx="1392702" cy="523220"/>
          </a:xfrm>
          <a:prstGeom prst="rect">
            <a:avLst/>
          </a:prstGeom>
          <a:noFill/>
        </p:spPr>
        <p:txBody>
          <a:bodyPr wrap="square" rtlCol="0">
            <a:spAutoFit/>
          </a:bodyPr>
          <a:lstStyle/>
          <a:p>
            <a:r>
              <a:rPr lang="en-US" sz="2800" i="1" dirty="0"/>
              <a:t>p</a:t>
            </a:r>
            <a:r>
              <a:rPr lang="en-US" sz="2800" dirty="0"/>
              <a:t> = 0.48</a:t>
            </a:r>
          </a:p>
        </p:txBody>
      </p:sp>
    </p:spTree>
    <p:extLst>
      <p:ext uri="{BB962C8B-B14F-4D97-AF65-F5344CB8AC3E}">
        <p14:creationId xmlns:p14="http://schemas.microsoft.com/office/powerpoint/2010/main" val="3342360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STRETCH!</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4725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136926"/>
          </a:xfrm>
        </p:spPr>
        <p:txBody>
          <a:bodyPr>
            <a:normAutofit fontScale="90000"/>
          </a:bodyPr>
          <a:lstStyle/>
          <a:p>
            <a:r>
              <a:rPr lang="en-US" dirty="0"/>
              <a:t>Check 5.</a:t>
            </a:r>
            <a:br>
              <a:rPr lang="en-US" dirty="0"/>
            </a:br>
            <a:r>
              <a:rPr lang="en-US" dirty="0"/>
              <a:t>Types of data</a:t>
            </a:r>
          </a:p>
        </p:txBody>
      </p:sp>
      <p:sp>
        <p:nvSpPr>
          <p:cNvPr id="3" name="Content Placeholder 2"/>
          <p:cNvSpPr>
            <a:spLocks noGrp="1"/>
          </p:cNvSpPr>
          <p:nvPr>
            <p:ph idx="1"/>
          </p:nvPr>
        </p:nvSpPr>
        <p:spPr>
          <a:xfrm>
            <a:off x="1251678" y="1871003"/>
            <a:ext cx="10178322" cy="4008589"/>
          </a:xfrm>
        </p:spPr>
        <p:txBody>
          <a:bodyPr>
            <a:normAutofit/>
          </a:bodyPr>
          <a:lstStyle/>
          <a:p>
            <a:r>
              <a:rPr lang="en-US" sz="2800" dirty="0">
                <a:solidFill>
                  <a:schemeClr val="bg1">
                    <a:lumMod val="65000"/>
                  </a:schemeClr>
                </a:solidFill>
              </a:rPr>
              <a:t>Time series</a:t>
            </a:r>
          </a:p>
          <a:p>
            <a:r>
              <a:rPr lang="en-US" sz="2800" dirty="0">
                <a:solidFill>
                  <a:schemeClr val="bg1">
                    <a:lumMod val="65000"/>
                  </a:schemeClr>
                </a:solidFill>
              </a:rPr>
              <a:t>Count/discrete</a:t>
            </a:r>
          </a:p>
          <a:p>
            <a:r>
              <a:rPr lang="en-US" sz="2800" dirty="0">
                <a:solidFill>
                  <a:schemeClr val="bg1">
                    <a:lumMod val="65000"/>
                  </a:schemeClr>
                </a:solidFill>
              </a:rPr>
              <a:t>Paired</a:t>
            </a:r>
          </a:p>
          <a:p>
            <a:r>
              <a:rPr lang="en-US" sz="2800" dirty="0">
                <a:solidFill>
                  <a:schemeClr val="bg1">
                    <a:lumMod val="65000"/>
                  </a:schemeClr>
                </a:solidFill>
              </a:rPr>
              <a:t>Continuous</a:t>
            </a:r>
          </a:p>
          <a:p>
            <a:r>
              <a:rPr lang="en-US" sz="2800" dirty="0">
                <a:solidFill>
                  <a:schemeClr val="bg1">
                    <a:lumMod val="65000"/>
                  </a:schemeClr>
                </a:solidFill>
              </a:rPr>
              <a:t>Categorical</a:t>
            </a:r>
          </a:p>
          <a:p>
            <a:r>
              <a:rPr lang="en-US" sz="2800" dirty="0">
                <a:solidFill>
                  <a:schemeClr val="bg1">
                    <a:lumMod val="65000"/>
                  </a:schemeClr>
                </a:solidFill>
              </a:rPr>
              <a:t>Ordinal</a:t>
            </a:r>
          </a:p>
          <a:p>
            <a:r>
              <a:rPr lang="en-US" sz="2800" dirty="0">
                <a:solidFill>
                  <a:schemeClr val="bg1">
                    <a:lumMod val="65000"/>
                  </a:schemeClr>
                </a:solidFill>
              </a:rPr>
              <a:t>Binomial</a:t>
            </a:r>
            <a:endParaRPr lang="en-US" sz="2800" dirty="0">
              <a:solidFill>
                <a:schemeClr val="bg1">
                  <a:lumMod val="65000"/>
                </a:schemeClr>
              </a:solidFill>
            </a:endParaRPr>
          </a:p>
        </p:txBody>
      </p:sp>
      <p:sp>
        <p:nvSpPr>
          <p:cNvPr id="4" name="TextBox 3"/>
          <p:cNvSpPr txBox="1"/>
          <p:nvPr/>
        </p:nvSpPr>
        <p:spPr>
          <a:xfrm>
            <a:off x="4177862" y="1871003"/>
            <a:ext cx="6779172" cy="1408225"/>
          </a:xfrm>
          <a:prstGeom prst="rect">
            <a:avLst/>
          </a:prstGeom>
          <a:noFill/>
        </p:spPr>
        <p:txBody>
          <a:bodyPr wrap="square" rtlCol="0">
            <a:spAutoFit/>
          </a:bodyPr>
          <a:lstStyle/>
          <a:p>
            <a:r>
              <a:rPr lang="en-US" sz="2800" dirty="0"/>
              <a:t>3) At a port, you track the number of every species of fish caught by the fishermen every day for 3 months</a:t>
            </a:r>
            <a:endParaRPr lang="en-US" sz="2800" dirty="0"/>
          </a:p>
        </p:txBody>
      </p:sp>
      <p:graphicFrame>
        <p:nvGraphicFramePr>
          <p:cNvPr id="5" name="Table 4"/>
          <p:cNvGraphicFramePr>
            <a:graphicFrameLocks noGrp="1"/>
          </p:cNvGraphicFramePr>
          <p:nvPr>
            <p:extLst>
              <p:ext uri="{D42A27DB-BD31-4B8C-83A1-F6EECF244321}">
                <p14:modId xmlns:p14="http://schemas.microsoft.com/office/powerpoint/2010/main" val="2570636351"/>
              </p:ext>
            </p:extLst>
          </p:nvPr>
        </p:nvGraphicFramePr>
        <p:xfrm>
          <a:off x="4177862" y="3405352"/>
          <a:ext cx="7252140" cy="1849120"/>
        </p:xfrm>
        <a:graphic>
          <a:graphicData uri="http://schemas.openxmlformats.org/drawingml/2006/table">
            <a:tbl>
              <a:tblPr firstRow="1" bandRow="1">
                <a:tableStyleId>{93296810-A885-4BE3-A3E7-6D5BEEA58F35}</a:tableStyleId>
              </a:tblPr>
              <a:tblGrid>
                <a:gridCol w="1450428">
                  <a:extLst>
                    <a:ext uri="{9D8B030D-6E8A-4147-A177-3AD203B41FA5}">
                      <a16:colId xmlns:a16="http://schemas.microsoft.com/office/drawing/2014/main" val="1235695138"/>
                    </a:ext>
                  </a:extLst>
                </a:gridCol>
                <a:gridCol w="1450428">
                  <a:extLst>
                    <a:ext uri="{9D8B030D-6E8A-4147-A177-3AD203B41FA5}">
                      <a16:colId xmlns:a16="http://schemas.microsoft.com/office/drawing/2014/main" val="3764644202"/>
                    </a:ext>
                  </a:extLst>
                </a:gridCol>
                <a:gridCol w="1450428">
                  <a:extLst>
                    <a:ext uri="{9D8B030D-6E8A-4147-A177-3AD203B41FA5}">
                      <a16:colId xmlns:a16="http://schemas.microsoft.com/office/drawing/2014/main" val="3644638815"/>
                    </a:ext>
                  </a:extLst>
                </a:gridCol>
                <a:gridCol w="1450428">
                  <a:extLst>
                    <a:ext uri="{9D8B030D-6E8A-4147-A177-3AD203B41FA5}">
                      <a16:colId xmlns:a16="http://schemas.microsoft.com/office/drawing/2014/main" val="3461975639"/>
                    </a:ext>
                  </a:extLst>
                </a:gridCol>
                <a:gridCol w="1450428">
                  <a:extLst>
                    <a:ext uri="{9D8B030D-6E8A-4147-A177-3AD203B41FA5}">
                      <a16:colId xmlns:a16="http://schemas.microsoft.com/office/drawing/2014/main" val="3301155130"/>
                    </a:ext>
                  </a:extLst>
                </a:gridCol>
              </a:tblGrid>
              <a:tr h="244716">
                <a:tc>
                  <a:txBody>
                    <a:bodyPr/>
                    <a:lstStyle/>
                    <a:p>
                      <a:pPr algn="ctr"/>
                      <a:r>
                        <a:rPr lang="en-US" dirty="0" err="1"/>
                        <a:t>Fecha</a:t>
                      </a:r>
                      <a:endParaRPr lang="en-US" dirty="0"/>
                    </a:p>
                  </a:txBody>
                  <a:tcPr>
                    <a:solidFill>
                      <a:schemeClr val="bg1">
                        <a:lumMod val="65000"/>
                      </a:schemeClr>
                    </a:solidFill>
                  </a:tcPr>
                </a:tc>
                <a:tc>
                  <a:txBody>
                    <a:bodyPr/>
                    <a:lstStyle/>
                    <a:p>
                      <a:pPr algn="ctr"/>
                      <a:r>
                        <a:rPr lang="en-US" dirty="0"/>
                        <a:t>Mero</a:t>
                      </a:r>
                    </a:p>
                  </a:txBody>
                  <a:tcPr>
                    <a:solidFill>
                      <a:schemeClr val="bg1">
                        <a:lumMod val="65000"/>
                      </a:schemeClr>
                    </a:solidFill>
                  </a:tcPr>
                </a:tc>
                <a:tc>
                  <a:txBody>
                    <a:bodyPr/>
                    <a:lstStyle/>
                    <a:p>
                      <a:pPr algn="ctr"/>
                      <a:r>
                        <a:rPr lang="en-US" dirty="0"/>
                        <a:t>Manta</a:t>
                      </a:r>
                    </a:p>
                  </a:txBody>
                  <a:tcPr>
                    <a:solidFill>
                      <a:schemeClr val="bg1">
                        <a:lumMod val="65000"/>
                      </a:schemeClr>
                    </a:solidFill>
                  </a:tcPr>
                </a:tc>
                <a:tc>
                  <a:txBody>
                    <a:bodyPr/>
                    <a:lstStyle/>
                    <a:p>
                      <a:pPr algn="ctr"/>
                      <a:r>
                        <a:rPr lang="en-US" dirty="0" err="1"/>
                        <a:t>Pargo</a:t>
                      </a:r>
                      <a:endParaRPr lang="en-US" dirty="0"/>
                    </a:p>
                  </a:txBody>
                  <a:tcPr>
                    <a:solidFill>
                      <a:schemeClr val="bg1">
                        <a:lumMod val="65000"/>
                      </a:schemeClr>
                    </a:solidFill>
                  </a:tcPr>
                </a:tc>
                <a:tc>
                  <a:txBody>
                    <a:bodyPr/>
                    <a:lstStyle/>
                    <a:p>
                      <a:pPr algn="ctr"/>
                      <a:r>
                        <a:rPr lang="en-US" dirty="0"/>
                        <a:t>Mojarra</a:t>
                      </a:r>
                    </a:p>
                  </a:txBody>
                  <a:tcPr>
                    <a:solidFill>
                      <a:schemeClr val="bg1">
                        <a:lumMod val="65000"/>
                      </a:schemeClr>
                    </a:solidFill>
                  </a:tcPr>
                </a:tc>
                <a:extLst>
                  <a:ext uri="{0D108BD9-81ED-4DB2-BD59-A6C34878D82A}">
                    <a16:rowId xmlns:a16="http://schemas.microsoft.com/office/drawing/2014/main" val="83314496"/>
                  </a:ext>
                </a:extLst>
              </a:tr>
              <a:tr h="370840">
                <a:tc>
                  <a:txBody>
                    <a:bodyPr/>
                    <a:lstStyle/>
                    <a:p>
                      <a:pPr algn="ctr"/>
                      <a:r>
                        <a:rPr lang="en-US" dirty="0"/>
                        <a:t>03.06.17</a:t>
                      </a:r>
                    </a:p>
                  </a:txBody>
                  <a:tcPr/>
                </a:tc>
                <a:tc>
                  <a:txBody>
                    <a:bodyPr/>
                    <a:lstStyle/>
                    <a:p>
                      <a:pPr algn="ctr"/>
                      <a:r>
                        <a:rPr lang="en-US" dirty="0"/>
                        <a:t>25</a:t>
                      </a:r>
                    </a:p>
                  </a:txBody>
                  <a:tcPr/>
                </a:tc>
                <a:tc>
                  <a:txBody>
                    <a:bodyPr/>
                    <a:lstStyle/>
                    <a:p>
                      <a:pPr algn="ctr"/>
                      <a:r>
                        <a:rPr lang="en-US" dirty="0"/>
                        <a:t>0</a:t>
                      </a:r>
                    </a:p>
                  </a:txBody>
                  <a:tcPr/>
                </a:tc>
                <a:tc>
                  <a:txBody>
                    <a:bodyPr/>
                    <a:lstStyle/>
                    <a:p>
                      <a:pPr algn="ctr"/>
                      <a:r>
                        <a:rPr lang="en-US" dirty="0"/>
                        <a:t>67</a:t>
                      </a:r>
                    </a:p>
                  </a:txBody>
                  <a:tcPr/>
                </a:tc>
                <a:tc>
                  <a:txBody>
                    <a:bodyPr/>
                    <a:lstStyle/>
                    <a:p>
                      <a:pPr algn="ctr"/>
                      <a:r>
                        <a:rPr lang="en-US" dirty="0"/>
                        <a:t>18</a:t>
                      </a:r>
                    </a:p>
                  </a:txBody>
                  <a:tcPr/>
                </a:tc>
                <a:extLst>
                  <a:ext uri="{0D108BD9-81ED-4DB2-BD59-A6C34878D82A}">
                    <a16:rowId xmlns:a16="http://schemas.microsoft.com/office/drawing/2014/main" val="223954696"/>
                  </a:ext>
                </a:extLst>
              </a:tr>
              <a:tr h="370840">
                <a:tc>
                  <a:txBody>
                    <a:bodyPr/>
                    <a:lstStyle/>
                    <a:p>
                      <a:pPr algn="ctr"/>
                      <a:r>
                        <a:rPr lang="en-US" dirty="0"/>
                        <a:t>04.06.17</a:t>
                      </a:r>
                    </a:p>
                  </a:txBody>
                  <a:tcPr/>
                </a:tc>
                <a:tc>
                  <a:txBody>
                    <a:bodyPr/>
                    <a:lstStyle/>
                    <a:p>
                      <a:pPr algn="ctr"/>
                      <a:r>
                        <a:rPr lang="en-US" dirty="0"/>
                        <a:t>34</a:t>
                      </a:r>
                    </a:p>
                  </a:txBody>
                  <a:tcPr/>
                </a:tc>
                <a:tc>
                  <a:txBody>
                    <a:bodyPr/>
                    <a:lstStyle/>
                    <a:p>
                      <a:pPr algn="ctr"/>
                      <a:r>
                        <a:rPr lang="en-US" dirty="0"/>
                        <a:t>2</a:t>
                      </a:r>
                    </a:p>
                  </a:txBody>
                  <a:tcPr/>
                </a:tc>
                <a:tc>
                  <a:txBody>
                    <a:bodyPr/>
                    <a:lstStyle/>
                    <a:p>
                      <a:pPr algn="ctr"/>
                      <a:r>
                        <a:rPr lang="en-US" dirty="0"/>
                        <a:t>55</a:t>
                      </a:r>
                    </a:p>
                  </a:txBody>
                  <a:tcPr/>
                </a:tc>
                <a:tc>
                  <a:txBody>
                    <a:bodyPr/>
                    <a:lstStyle/>
                    <a:p>
                      <a:pPr algn="ctr"/>
                      <a:r>
                        <a:rPr lang="en-US" dirty="0"/>
                        <a:t>17</a:t>
                      </a:r>
                    </a:p>
                  </a:txBody>
                  <a:tcPr/>
                </a:tc>
                <a:extLst>
                  <a:ext uri="{0D108BD9-81ED-4DB2-BD59-A6C34878D82A}">
                    <a16:rowId xmlns:a16="http://schemas.microsoft.com/office/drawing/2014/main" val="2039284069"/>
                  </a:ext>
                </a:extLst>
              </a:tr>
              <a:tr h="370840">
                <a:tc>
                  <a:txBody>
                    <a:bodyPr/>
                    <a:lstStyle/>
                    <a:p>
                      <a:pPr algn="ctr"/>
                      <a:r>
                        <a:rPr lang="en-US" dirty="0"/>
                        <a:t>05.06.17</a:t>
                      </a:r>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211779610"/>
                  </a:ext>
                </a:extLst>
              </a:tr>
              <a:tr h="370840">
                <a:tc>
                  <a:txBody>
                    <a:bodyPr/>
                    <a:lstStyle/>
                    <a:p>
                      <a:pPr algn="ctr"/>
                      <a:r>
                        <a:rPr lang="en-US" dirty="0"/>
                        <a:t>06.06.17</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108957891"/>
                  </a:ext>
                </a:extLst>
              </a:tr>
            </a:tbl>
          </a:graphicData>
        </a:graphic>
      </p:graphicFrame>
      <p:sp>
        <p:nvSpPr>
          <p:cNvPr id="6" name="TextBox 5"/>
          <p:cNvSpPr txBox="1"/>
          <p:nvPr/>
        </p:nvSpPr>
        <p:spPr>
          <a:xfrm>
            <a:off x="4177862" y="5831350"/>
            <a:ext cx="6495393" cy="523220"/>
          </a:xfrm>
          <a:prstGeom prst="rect">
            <a:avLst/>
          </a:prstGeom>
          <a:noFill/>
        </p:spPr>
        <p:txBody>
          <a:bodyPr wrap="square" rtlCol="0">
            <a:spAutoFit/>
          </a:bodyPr>
          <a:lstStyle/>
          <a:p>
            <a:r>
              <a:rPr lang="en-US" sz="2800" dirty="0"/>
              <a:t>How could you display the data?</a:t>
            </a:r>
          </a:p>
        </p:txBody>
      </p:sp>
    </p:spTree>
    <p:extLst>
      <p:ext uri="{BB962C8B-B14F-4D97-AF65-F5344CB8AC3E}">
        <p14:creationId xmlns:p14="http://schemas.microsoft.com/office/powerpoint/2010/main" val="3133229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136926"/>
          </a:xfrm>
        </p:spPr>
        <p:txBody>
          <a:bodyPr>
            <a:normAutofit fontScale="90000"/>
          </a:bodyPr>
          <a:lstStyle/>
          <a:p>
            <a:r>
              <a:rPr lang="en-US" dirty="0"/>
              <a:t>Check 5.</a:t>
            </a:r>
            <a:br>
              <a:rPr lang="en-US" dirty="0"/>
            </a:br>
            <a:r>
              <a:rPr lang="en-US" dirty="0"/>
              <a:t>Types of data</a:t>
            </a:r>
          </a:p>
        </p:txBody>
      </p:sp>
      <p:sp>
        <p:nvSpPr>
          <p:cNvPr id="3" name="Content Placeholder 2"/>
          <p:cNvSpPr>
            <a:spLocks noGrp="1"/>
          </p:cNvSpPr>
          <p:nvPr>
            <p:ph idx="1"/>
          </p:nvPr>
        </p:nvSpPr>
        <p:spPr>
          <a:xfrm>
            <a:off x="1251678" y="1871003"/>
            <a:ext cx="10178322" cy="4008589"/>
          </a:xfrm>
        </p:spPr>
        <p:txBody>
          <a:bodyPr>
            <a:normAutofit/>
          </a:bodyPr>
          <a:lstStyle/>
          <a:p>
            <a:r>
              <a:rPr lang="en-US" sz="2800" dirty="0">
                <a:solidFill>
                  <a:schemeClr val="bg1">
                    <a:lumMod val="65000"/>
                  </a:schemeClr>
                </a:solidFill>
              </a:rPr>
              <a:t>Time series</a:t>
            </a:r>
          </a:p>
          <a:p>
            <a:r>
              <a:rPr lang="en-US" sz="2800" dirty="0">
                <a:solidFill>
                  <a:schemeClr val="bg1">
                    <a:lumMod val="65000"/>
                  </a:schemeClr>
                </a:solidFill>
              </a:rPr>
              <a:t>Count/discrete</a:t>
            </a:r>
          </a:p>
          <a:p>
            <a:r>
              <a:rPr lang="en-US" sz="2800" dirty="0">
                <a:solidFill>
                  <a:schemeClr val="bg1">
                    <a:lumMod val="65000"/>
                  </a:schemeClr>
                </a:solidFill>
              </a:rPr>
              <a:t>Paired</a:t>
            </a:r>
          </a:p>
          <a:p>
            <a:r>
              <a:rPr lang="en-US" sz="2800" dirty="0">
                <a:solidFill>
                  <a:schemeClr val="bg1">
                    <a:lumMod val="65000"/>
                  </a:schemeClr>
                </a:solidFill>
              </a:rPr>
              <a:t>Continuous</a:t>
            </a:r>
          </a:p>
          <a:p>
            <a:r>
              <a:rPr lang="en-US" sz="2800" dirty="0">
                <a:solidFill>
                  <a:schemeClr val="bg1">
                    <a:lumMod val="65000"/>
                  </a:schemeClr>
                </a:solidFill>
              </a:rPr>
              <a:t>Categorical</a:t>
            </a:r>
          </a:p>
          <a:p>
            <a:r>
              <a:rPr lang="en-US" sz="2800" dirty="0">
                <a:solidFill>
                  <a:schemeClr val="bg1">
                    <a:lumMod val="65000"/>
                  </a:schemeClr>
                </a:solidFill>
              </a:rPr>
              <a:t>Ordinal</a:t>
            </a:r>
          </a:p>
          <a:p>
            <a:r>
              <a:rPr lang="en-US" sz="2800" dirty="0">
                <a:solidFill>
                  <a:schemeClr val="bg1">
                    <a:lumMod val="65000"/>
                  </a:schemeClr>
                </a:solidFill>
              </a:rPr>
              <a:t>Binomial</a:t>
            </a:r>
            <a:endParaRPr lang="en-US" sz="2800" dirty="0">
              <a:solidFill>
                <a:schemeClr val="bg1">
                  <a:lumMod val="65000"/>
                </a:schemeClr>
              </a:solidFill>
            </a:endParaRPr>
          </a:p>
        </p:txBody>
      </p:sp>
      <p:sp>
        <p:nvSpPr>
          <p:cNvPr id="4" name="TextBox 3"/>
          <p:cNvSpPr txBox="1"/>
          <p:nvPr/>
        </p:nvSpPr>
        <p:spPr>
          <a:xfrm>
            <a:off x="4177862" y="1871003"/>
            <a:ext cx="6779172" cy="523220"/>
          </a:xfrm>
          <a:prstGeom prst="rect">
            <a:avLst/>
          </a:prstGeom>
          <a:noFill/>
        </p:spPr>
        <p:txBody>
          <a:bodyPr wrap="square" rtlCol="0">
            <a:spAutoFit/>
          </a:bodyPr>
          <a:lstStyle/>
          <a:p>
            <a:r>
              <a:rPr lang="en-US" sz="2800" dirty="0"/>
              <a:t>4) Beaufort sea state</a:t>
            </a:r>
            <a:endParaRPr lang="en-US" sz="2800" dirty="0"/>
          </a:p>
        </p:txBody>
      </p:sp>
      <p:sp>
        <p:nvSpPr>
          <p:cNvPr id="6" name="TextBox 5"/>
          <p:cNvSpPr txBox="1"/>
          <p:nvPr/>
        </p:nvSpPr>
        <p:spPr>
          <a:xfrm>
            <a:off x="3960246" y="5909644"/>
            <a:ext cx="6495393" cy="523220"/>
          </a:xfrm>
          <a:prstGeom prst="rect">
            <a:avLst/>
          </a:prstGeom>
          <a:noFill/>
        </p:spPr>
        <p:txBody>
          <a:bodyPr wrap="square" rtlCol="0">
            <a:spAutoFit/>
          </a:bodyPr>
          <a:lstStyle/>
          <a:p>
            <a:r>
              <a:rPr lang="en-US" sz="2800" dirty="0"/>
              <a:t>How could you display the data?</a:t>
            </a:r>
          </a:p>
        </p:txBody>
      </p:sp>
      <p:graphicFrame>
        <p:nvGraphicFramePr>
          <p:cNvPr id="9" name="Table 8"/>
          <p:cNvGraphicFramePr>
            <a:graphicFrameLocks noGrp="1"/>
          </p:cNvGraphicFramePr>
          <p:nvPr>
            <p:extLst>
              <p:ext uri="{D42A27DB-BD31-4B8C-83A1-F6EECF244321}">
                <p14:modId xmlns:p14="http://schemas.microsoft.com/office/powerpoint/2010/main" val="839611336"/>
              </p:ext>
            </p:extLst>
          </p:nvPr>
        </p:nvGraphicFramePr>
        <p:xfrm>
          <a:off x="3972910" y="2424275"/>
          <a:ext cx="7835462" cy="3465334"/>
        </p:xfrm>
        <a:graphic>
          <a:graphicData uri="http://schemas.openxmlformats.org/drawingml/2006/table">
            <a:tbl>
              <a:tblPr firstRow="1">
                <a:tableStyleId>{93296810-A885-4BE3-A3E7-6D5BEEA58F35}</a:tableStyleId>
              </a:tblPr>
              <a:tblGrid>
                <a:gridCol w="2222938">
                  <a:extLst>
                    <a:ext uri="{9D8B030D-6E8A-4147-A177-3AD203B41FA5}">
                      <a16:colId xmlns:a16="http://schemas.microsoft.com/office/drawing/2014/main" val="3030223594"/>
                    </a:ext>
                  </a:extLst>
                </a:gridCol>
                <a:gridCol w="1749973">
                  <a:extLst>
                    <a:ext uri="{9D8B030D-6E8A-4147-A177-3AD203B41FA5}">
                      <a16:colId xmlns:a16="http://schemas.microsoft.com/office/drawing/2014/main" val="594897870"/>
                    </a:ext>
                  </a:extLst>
                </a:gridCol>
                <a:gridCol w="2002220">
                  <a:extLst>
                    <a:ext uri="{9D8B030D-6E8A-4147-A177-3AD203B41FA5}">
                      <a16:colId xmlns:a16="http://schemas.microsoft.com/office/drawing/2014/main" val="1450427769"/>
                    </a:ext>
                  </a:extLst>
                </a:gridCol>
                <a:gridCol w="1860331">
                  <a:extLst>
                    <a:ext uri="{9D8B030D-6E8A-4147-A177-3AD203B41FA5}">
                      <a16:colId xmlns:a16="http://schemas.microsoft.com/office/drawing/2014/main" val="2606011686"/>
                    </a:ext>
                  </a:extLst>
                </a:gridCol>
              </a:tblGrid>
              <a:tr h="491048">
                <a:tc>
                  <a:txBody>
                    <a:bodyPr/>
                    <a:lstStyle/>
                    <a:p>
                      <a:pPr algn="ctr" fontAlgn="b"/>
                      <a:r>
                        <a:rPr lang="en-US" sz="2400" u="none" strike="noStrike" dirty="0">
                          <a:effectLst/>
                        </a:rPr>
                        <a:t>Beaufort state </a:t>
                      </a:r>
                      <a:endParaRPr lang="en-US" sz="2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dirty="0">
                          <a:effectLst/>
                        </a:rPr>
                        <a:t>Wind speed</a:t>
                      </a:r>
                      <a:endParaRPr lang="en-US" sz="2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dirty="0">
                          <a:effectLst/>
                        </a:rPr>
                        <a:t>Wave height</a:t>
                      </a:r>
                      <a:endParaRPr lang="en-US" sz="2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dirty="0">
                          <a:effectLst/>
                        </a:rPr>
                        <a:t>Description</a:t>
                      </a:r>
                      <a:endParaRPr lang="en-US" sz="2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06645164"/>
                  </a:ext>
                </a:extLst>
              </a:tr>
              <a:tr h="424898">
                <a:tc>
                  <a:txBody>
                    <a:bodyPr/>
                    <a:lstStyle/>
                    <a:p>
                      <a:pPr algn="ctr" fontAlgn="b"/>
                      <a:r>
                        <a:rPr lang="en-US" sz="2400" u="none" strike="noStrike" dirty="0">
                          <a:effectLst/>
                        </a:rPr>
                        <a:t>0</a:t>
                      </a:r>
                      <a:endParaRPr lang="en-US"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dirty="0">
                          <a:effectLst/>
                        </a:rPr>
                        <a:t>&lt; 1 </a:t>
                      </a:r>
                      <a:endParaRPr lang="en-US"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a:effectLst/>
                        </a:rPr>
                        <a:t>0</a:t>
                      </a:r>
                      <a:endParaRPr lang="en-US"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a:effectLst/>
                        </a:rPr>
                        <a:t>mirror-like</a:t>
                      </a:r>
                      <a:endParaRPr lang="en-US" sz="2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74190863"/>
                  </a:ext>
                </a:extLst>
              </a:tr>
              <a:tr h="424898">
                <a:tc>
                  <a:txBody>
                    <a:bodyPr/>
                    <a:lstStyle/>
                    <a:p>
                      <a:pPr algn="ctr" fontAlgn="b"/>
                      <a:r>
                        <a:rPr lang="en-US" sz="2400" u="none" strike="noStrike" dirty="0">
                          <a:effectLst/>
                        </a:rPr>
                        <a:t>1</a:t>
                      </a:r>
                      <a:endParaRPr lang="en-US"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dirty="0">
                          <a:effectLst/>
                        </a:rPr>
                        <a:t>1-5</a:t>
                      </a:r>
                      <a:endParaRPr lang="en-US"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dirty="0">
                          <a:effectLst/>
                        </a:rPr>
                        <a:t>0-0.2 </a:t>
                      </a:r>
                      <a:endParaRPr lang="en-US"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a:effectLst/>
                        </a:rPr>
                        <a:t>ripples</a:t>
                      </a:r>
                      <a:endParaRPr lang="en-US" sz="2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18208707"/>
                  </a:ext>
                </a:extLst>
              </a:tr>
              <a:tr h="424898">
                <a:tc>
                  <a:txBody>
                    <a:bodyPr/>
                    <a:lstStyle/>
                    <a:p>
                      <a:pPr algn="ctr" fontAlgn="b"/>
                      <a:r>
                        <a:rPr lang="en-US" sz="2400" u="none" strike="noStrike">
                          <a:effectLst/>
                        </a:rPr>
                        <a:t>2</a:t>
                      </a:r>
                      <a:endParaRPr lang="en-US"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dirty="0">
                          <a:effectLst/>
                        </a:rPr>
                        <a:t>6-11</a:t>
                      </a:r>
                      <a:endParaRPr lang="en-US"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dirty="0">
                          <a:effectLst/>
                        </a:rPr>
                        <a:t>0.2-0.5 </a:t>
                      </a:r>
                      <a:endParaRPr lang="en-US"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a:effectLst/>
                        </a:rPr>
                        <a:t>wavelets</a:t>
                      </a:r>
                      <a:endParaRPr lang="en-US" sz="2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5359470"/>
                  </a:ext>
                </a:extLst>
              </a:tr>
              <a:tr h="424898">
                <a:tc>
                  <a:txBody>
                    <a:bodyPr/>
                    <a:lstStyle/>
                    <a:p>
                      <a:pPr algn="ctr" fontAlgn="b"/>
                      <a:r>
                        <a:rPr lang="en-US" sz="2400" u="none" strike="noStrike">
                          <a:effectLst/>
                        </a:rPr>
                        <a:t>3</a:t>
                      </a:r>
                      <a:endParaRPr lang="en-US"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dirty="0">
                          <a:effectLst/>
                        </a:rPr>
                        <a:t>12-19</a:t>
                      </a:r>
                      <a:endParaRPr lang="en-US"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dirty="0">
                          <a:effectLst/>
                        </a:rPr>
                        <a:t>0.5-1 </a:t>
                      </a:r>
                      <a:endParaRPr lang="en-US"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a:effectLst/>
                        </a:rPr>
                        <a:t>crests break</a:t>
                      </a:r>
                      <a:endParaRPr lang="en-US" sz="2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32484197"/>
                  </a:ext>
                </a:extLst>
              </a:tr>
              <a:tr h="424898">
                <a:tc>
                  <a:txBody>
                    <a:bodyPr/>
                    <a:lstStyle/>
                    <a:p>
                      <a:pPr algn="ctr" fontAlgn="b"/>
                      <a:r>
                        <a:rPr lang="en-US" sz="2400" u="none" strike="noStrike">
                          <a:effectLst/>
                        </a:rPr>
                        <a:t>4</a:t>
                      </a:r>
                      <a:endParaRPr lang="en-US"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a:effectLst/>
                        </a:rPr>
                        <a:t>20-28 </a:t>
                      </a:r>
                      <a:endParaRPr lang="en-US"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dirty="0">
                          <a:effectLst/>
                        </a:rPr>
                        <a:t>1-2</a:t>
                      </a:r>
                      <a:endParaRPr lang="en-US"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dirty="0">
                          <a:effectLst/>
                        </a:rPr>
                        <a:t>whitecaps</a:t>
                      </a:r>
                      <a:endParaRPr lang="en-US" sz="2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53469029"/>
                  </a:ext>
                </a:extLst>
              </a:tr>
              <a:tr h="424898">
                <a:tc>
                  <a:txBody>
                    <a:bodyPr/>
                    <a:lstStyle/>
                    <a:p>
                      <a:pPr algn="ctr" fontAlgn="b"/>
                      <a:r>
                        <a:rPr lang="en-US" sz="2400" u="none" strike="noStrike">
                          <a:effectLst/>
                        </a:rPr>
                        <a:t>5</a:t>
                      </a:r>
                      <a:endParaRPr lang="en-US"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a:effectLst/>
                        </a:rPr>
                        <a:t>29-38 </a:t>
                      </a:r>
                      <a:endParaRPr lang="en-US"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dirty="0">
                          <a:effectLst/>
                        </a:rPr>
                        <a:t>2-3</a:t>
                      </a:r>
                      <a:endParaRPr lang="en-US"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dirty="0">
                          <a:effectLst/>
                        </a:rPr>
                        <a:t>spray</a:t>
                      </a:r>
                      <a:endParaRPr lang="en-US" sz="2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39775972"/>
                  </a:ext>
                </a:extLst>
              </a:tr>
              <a:tr h="424898">
                <a:tc>
                  <a:txBody>
                    <a:bodyPr/>
                    <a:lstStyle/>
                    <a:p>
                      <a:pPr algn="ctr" fontAlgn="b"/>
                      <a:r>
                        <a:rPr lang="en-US" sz="2400" u="none" strike="noStrike">
                          <a:effectLst/>
                        </a:rPr>
                        <a:t>6</a:t>
                      </a:r>
                      <a:endParaRPr lang="en-US"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a:effectLst/>
                        </a:rPr>
                        <a:t>39-49 </a:t>
                      </a:r>
                      <a:endParaRPr lang="en-US" sz="2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dirty="0">
                          <a:effectLst/>
                        </a:rPr>
                        <a:t>3-4</a:t>
                      </a:r>
                      <a:endParaRPr lang="en-US" sz="2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400" u="none" strike="noStrike" dirty="0">
                          <a:effectLst/>
                        </a:rPr>
                        <a:t>foam crests</a:t>
                      </a:r>
                      <a:endParaRPr lang="en-US" sz="2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95022416"/>
                  </a:ext>
                </a:extLst>
              </a:tr>
            </a:tbl>
          </a:graphicData>
        </a:graphic>
      </p:graphicFrame>
    </p:spTree>
    <p:extLst>
      <p:ext uri="{BB962C8B-B14F-4D97-AF65-F5344CB8AC3E}">
        <p14:creationId xmlns:p14="http://schemas.microsoft.com/office/powerpoint/2010/main" val="151163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136926"/>
          </a:xfrm>
        </p:spPr>
        <p:txBody>
          <a:bodyPr>
            <a:normAutofit fontScale="90000"/>
          </a:bodyPr>
          <a:lstStyle/>
          <a:p>
            <a:r>
              <a:rPr lang="en-US" dirty="0"/>
              <a:t>Check 5.</a:t>
            </a:r>
            <a:br>
              <a:rPr lang="en-US" dirty="0"/>
            </a:br>
            <a:r>
              <a:rPr lang="en-US" dirty="0"/>
              <a:t>Types of data</a:t>
            </a:r>
          </a:p>
        </p:txBody>
      </p:sp>
      <p:sp>
        <p:nvSpPr>
          <p:cNvPr id="3" name="Content Placeholder 2"/>
          <p:cNvSpPr>
            <a:spLocks noGrp="1"/>
          </p:cNvSpPr>
          <p:nvPr>
            <p:ph idx="1"/>
          </p:nvPr>
        </p:nvSpPr>
        <p:spPr>
          <a:xfrm>
            <a:off x="1251678" y="1871003"/>
            <a:ext cx="10178322" cy="4008589"/>
          </a:xfrm>
        </p:spPr>
        <p:txBody>
          <a:bodyPr>
            <a:normAutofit/>
          </a:bodyPr>
          <a:lstStyle/>
          <a:p>
            <a:r>
              <a:rPr lang="en-US" sz="2800" dirty="0">
                <a:solidFill>
                  <a:schemeClr val="bg1">
                    <a:lumMod val="65000"/>
                  </a:schemeClr>
                </a:solidFill>
              </a:rPr>
              <a:t>Time series</a:t>
            </a:r>
          </a:p>
          <a:p>
            <a:r>
              <a:rPr lang="en-US" sz="2800" dirty="0">
                <a:solidFill>
                  <a:schemeClr val="bg1">
                    <a:lumMod val="65000"/>
                  </a:schemeClr>
                </a:solidFill>
              </a:rPr>
              <a:t>Count/discrete</a:t>
            </a:r>
          </a:p>
          <a:p>
            <a:r>
              <a:rPr lang="en-US" sz="2800" dirty="0">
                <a:solidFill>
                  <a:schemeClr val="bg1">
                    <a:lumMod val="65000"/>
                  </a:schemeClr>
                </a:solidFill>
              </a:rPr>
              <a:t>Paired</a:t>
            </a:r>
          </a:p>
          <a:p>
            <a:r>
              <a:rPr lang="en-US" sz="2800" dirty="0">
                <a:solidFill>
                  <a:schemeClr val="bg1">
                    <a:lumMod val="65000"/>
                  </a:schemeClr>
                </a:solidFill>
              </a:rPr>
              <a:t>Continuous</a:t>
            </a:r>
          </a:p>
          <a:p>
            <a:r>
              <a:rPr lang="en-US" sz="2800" dirty="0">
                <a:solidFill>
                  <a:schemeClr val="bg1">
                    <a:lumMod val="65000"/>
                  </a:schemeClr>
                </a:solidFill>
              </a:rPr>
              <a:t>Categorical</a:t>
            </a:r>
          </a:p>
          <a:p>
            <a:r>
              <a:rPr lang="en-US" sz="2800" dirty="0">
                <a:solidFill>
                  <a:schemeClr val="bg1">
                    <a:lumMod val="65000"/>
                  </a:schemeClr>
                </a:solidFill>
              </a:rPr>
              <a:t>Ordinal</a:t>
            </a:r>
          </a:p>
          <a:p>
            <a:r>
              <a:rPr lang="en-US" sz="2800" dirty="0">
                <a:solidFill>
                  <a:schemeClr val="bg1">
                    <a:lumMod val="65000"/>
                  </a:schemeClr>
                </a:solidFill>
              </a:rPr>
              <a:t>Binomial</a:t>
            </a:r>
            <a:endParaRPr lang="en-US" sz="2800" dirty="0">
              <a:solidFill>
                <a:schemeClr val="bg1">
                  <a:lumMod val="65000"/>
                </a:schemeClr>
              </a:solidFill>
            </a:endParaRPr>
          </a:p>
        </p:txBody>
      </p:sp>
      <p:sp>
        <p:nvSpPr>
          <p:cNvPr id="4" name="TextBox 3"/>
          <p:cNvSpPr txBox="1"/>
          <p:nvPr/>
        </p:nvSpPr>
        <p:spPr>
          <a:xfrm>
            <a:off x="4177862" y="1871003"/>
            <a:ext cx="6779172" cy="1815882"/>
          </a:xfrm>
          <a:prstGeom prst="rect">
            <a:avLst/>
          </a:prstGeom>
          <a:noFill/>
        </p:spPr>
        <p:txBody>
          <a:bodyPr wrap="square" rtlCol="0">
            <a:spAutoFit/>
          </a:bodyPr>
          <a:lstStyle/>
          <a:p>
            <a:r>
              <a:rPr lang="en-US" sz="2800" dirty="0"/>
              <a:t>5) For one fishing port in 2012 and 2013 you have the total number of fish caught. You want to see if there is a difference between 2012 and 2013.</a:t>
            </a:r>
            <a:endParaRPr lang="en-US" sz="2800" dirty="0"/>
          </a:p>
        </p:txBody>
      </p:sp>
      <p:graphicFrame>
        <p:nvGraphicFramePr>
          <p:cNvPr id="5" name="Table 4"/>
          <p:cNvGraphicFramePr>
            <a:graphicFrameLocks noGrp="1"/>
          </p:cNvGraphicFramePr>
          <p:nvPr>
            <p:extLst>
              <p:ext uri="{D42A27DB-BD31-4B8C-83A1-F6EECF244321}">
                <p14:modId xmlns:p14="http://schemas.microsoft.com/office/powerpoint/2010/main" val="738424809"/>
              </p:ext>
            </p:extLst>
          </p:nvPr>
        </p:nvGraphicFramePr>
        <p:xfrm>
          <a:off x="5975130" y="3875297"/>
          <a:ext cx="2900856" cy="1107440"/>
        </p:xfrm>
        <a:graphic>
          <a:graphicData uri="http://schemas.openxmlformats.org/drawingml/2006/table">
            <a:tbl>
              <a:tblPr firstRow="1" bandRow="1">
                <a:tableStyleId>{93296810-A885-4BE3-A3E7-6D5BEEA58F35}</a:tableStyleId>
              </a:tblPr>
              <a:tblGrid>
                <a:gridCol w="1450428">
                  <a:extLst>
                    <a:ext uri="{9D8B030D-6E8A-4147-A177-3AD203B41FA5}">
                      <a16:colId xmlns:a16="http://schemas.microsoft.com/office/drawing/2014/main" val="1235695138"/>
                    </a:ext>
                  </a:extLst>
                </a:gridCol>
                <a:gridCol w="1450428">
                  <a:extLst>
                    <a:ext uri="{9D8B030D-6E8A-4147-A177-3AD203B41FA5}">
                      <a16:colId xmlns:a16="http://schemas.microsoft.com/office/drawing/2014/main" val="3764644202"/>
                    </a:ext>
                  </a:extLst>
                </a:gridCol>
              </a:tblGrid>
              <a:tr h="244716">
                <a:tc>
                  <a:txBody>
                    <a:bodyPr/>
                    <a:lstStyle/>
                    <a:p>
                      <a:pPr algn="ctr"/>
                      <a:r>
                        <a:rPr lang="en-US" dirty="0"/>
                        <a:t>Year</a:t>
                      </a:r>
                    </a:p>
                  </a:txBody>
                  <a:tcPr>
                    <a:solidFill>
                      <a:schemeClr val="bg1">
                        <a:lumMod val="65000"/>
                      </a:schemeClr>
                    </a:solidFill>
                  </a:tcPr>
                </a:tc>
                <a:tc>
                  <a:txBody>
                    <a:bodyPr/>
                    <a:lstStyle/>
                    <a:p>
                      <a:pPr algn="ctr"/>
                      <a:r>
                        <a:rPr lang="en-US" dirty="0"/>
                        <a:t>Catch</a:t>
                      </a:r>
                    </a:p>
                  </a:txBody>
                  <a:tcPr>
                    <a:solidFill>
                      <a:schemeClr val="bg1">
                        <a:lumMod val="65000"/>
                      </a:schemeClr>
                    </a:solidFill>
                  </a:tcPr>
                </a:tc>
                <a:extLst>
                  <a:ext uri="{0D108BD9-81ED-4DB2-BD59-A6C34878D82A}">
                    <a16:rowId xmlns:a16="http://schemas.microsoft.com/office/drawing/2014/main" val="83314496"/>
                  </a:ext>
                </a:extLst>
              </a:tr>
              <a:tr h="370840">
                <a:tc>
                  <a:txBody>
                    <a:bodyPr/>
                    <a:lstStyle/>
                    <a:p>
                      <a:pPr algn="ctr"/>
                      <a:r>
                        <a:rPr lang="en-US" dirty="0"/>
                        <a:t>2012</a:t>
                      </a:r>
                    </a:p>
                  </a:txBody>
                  <a:tcPr/>
                </a:tc>
                <a:tc>
                  <a:txBody>
                    <a:bodyPr/>
                    <a:lstStyle/>
                    <a:p>
                      <a:pPr algn="ctr"/>
                      <a:r>
                        <a:rPr lang="en-US" dirty="0"/>
                        <a:t>2168</a:t>
                      </a:r>
                    </a:p>
                  </a:txBody>
                  <a:tcPr/>
                </a:tc>
                <a:extLst>
                  <a:ext uri="{0D108BD9-81ED-4DB2-BD59-A6C34878D82A}">
                    <a16:rowId xmlns:a16="http://schemas.microsoft.com/office/drawing/2014/main" val="223954696"/>
                  </a:ext>
                </a:extLst>
              </a:tr>
              <a:tr h="370840">
                <a:tc>
                  <a:txBody>
                    <a:bodyPr/>
                    <a:lstStyle/>
                    <a:p>
                      <a:pPr algn="ctr"/>
                      <a:r>
                        <a:rPr lang="en-US" dirty="0"/>
                        <a:t>2013</a:t>
                      </a:r>
                    </a:p>
                  </a:txBody>
                  <a:tcPr/>
                </a:tc>
                <a:tc>
                  <a:txBody>
                    <a:bodyPr/>
                    <a:lstStyle/>
                    <a:p>
                      <a:pPr algn="ctr"/>
                      <a:r>
                        <a:rPr lang="en-US" dirty="0"/>
                        <a:t>3087</a:t>
                      </a:r>
                    </a:p>
                  </a:txBody>
                  <a:tcPr/>
                </a:tc>
                <a:extLst>
                  <a:ext uri="{0D108BD9-81ED-4DB2-BD59-A6C34878D82A}">
                    <a16:rowId xmlns:a16="http://schemas.microsoft.com/office/drawing/2014/main" val="2039284069"/>
                  </a:ext>
                </a:extLst>
              </a:tr>
            </a:tbl>
          </a:graphicData>
        </a:graphic>
      </p:graphicFrame>
      <p:sp>
        <p:nvSpPr>
          <p:cNvPr id="6" name="TextBox 5"/>
          <p:cNvSpPr txBox="1"/>
          <p:nvPr/>
        </p:nvSpPr>
        <p:spPr>
          <a:xfrm>
            <a:off x="4177862" y="5831350"/>
            <a:ext cx="6495393" cy="523220"/>
          </a:xfrm>
          <a:prstGeom prst="rect">
            <a:avLst/>
          </a:prstGeom>
          <a:noFill/>
        </p:spPr>
        <p:txBody>
          <a:bodyPr wrap="square" rtlCol="0">
            <a:spAutoFit/>
          </a:bodyPr>
          <a:lstStyle/>
          <a:p>
            <a:r>
              <a:rPr lang="en-US" sz="2800" dirty="0"/>
              <a:t>How could you display the data?</a:t>
            </a:r>
          </a:p>
        </p:txBody>
      </p:sp>
    </p:spTree>
    <p:extLst>
      <p:ext uri="{BB962C8B-B14F-4D97-AF65-F5344CB8AC3E}">
        <p14:creationId xmlns:p14="http://schemas.microsoft.com/office/powerpoint/2010/main" val="3242213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136926"/>
          </a:xfrm>
        </p:spPr>
        <p:txBody>
          <a:bodyPr>
            <a:normAutofit fontScale="90000"/>
          </a:bodyPr>
          <a:lstStyle/>
          <a:p>
            <a:r>
              <a:rPr lang="en-US" dirty="0"/>
              <a:t>Check 5.</a:t>
            </a:r>
            <a:br>
              <a:rPr lang="en-US" dirty="0"/>
            </a:br>
            <a:r>
              <a:rPr lang="en-US" dirty="0"/>
              <a:t>Types of data</a:t>
            </a:r>
          </a:p>
        </p:txBody>
      </p:sp>
      <p:sp>
        <p:nvSpPr>
          <p:cNvPr id="3" name="Content Placeholder 2"/>
          <p:cNvSpPr>
            <a:spLocks noGrp="1"/>
          </p:cNvSpPr>
          <p:nvPr>
            <p:ph idx="1"/>
          </p:nvPr>
        </p:nvSpPr>
        <p:spPr>
          <a:xfrm>
            <a:off x="1251678" y="1871003"/>
            <a:ext cx="10178322" cy="4008589"/>
          </a:xfrm>
        </p:spPr>
        <p:txBody>
          <a:bodyPr>
            <a:normAutofit/>
          </a:bodyPr>
          <a:lstStyle/>
          <a:p>
            <a:r>
              <a:rPr lang="en-US" sz="2800" dirty="0">
                <a:solidFill>
                  <a:schemeClr val="bg1">
                    <a:lumMod val="65000"/>
                  </a:schemeClr>
                </a:solidFill>
              </a:rPr>
              <a:t>Time series</a:t>
            </a:r>
          </a:p>
          <a:p>
            <a:r>
              <a:rPr lang="en-US" sz="2800" dirty="0">
                <a:solidFill>
                  <a:schemeClr val="bg1">
                    <a:lumMod val="65000"/>
                  </a:schemeClr>
                </a:solidFill>
              </a:rPr>
              <a:t>Count/discrete</a:t>
            </a:r>
          </a:p>
          <a:p>
            <a:r>
              <a:rPr lang="en-US" sz="2800" dirty="0">
                <a:solidFill>
                  <a:schemeClr val="bg1">
                    <a:lumMod val="65000"/>
                  </a:schemeClr>
                </a:solidFill>
              </a:rPr>
              <a:t>Paired</a:t>
            </a:r>
          </a:p>
          <a:p>
            <a:r>
              <a:rPr lang="en-US" sz="2800" dirty="0">
                <a:solidFill>
                  <a:schemeClr val="bg1">
                    <a:lumMod val="65000"/>
                  </a:schemeClr>
                </a:solidFill>
              </a:rPr>
              <a:t>Continuous</a:t>
            </a:r>
          </a:p>
          <a:p>
            <a:r>
              <a:rPr lang="en-US" sz="2800" dirty="0">
                <a:solidFill>
                  <a:schemeClr val="bg1">
                    <a:lumMod val="65000"/>
                  </a:schemeClr>
                </a:solidFill>
              </a:rPr>
              <a:t>Categorical</a:t>
            </a:r>
          </a:p>
          <a:p>
            <a:r>
              <a:rPr lang="en-US" sz="2800" dirty="0">
                <a:solidFill>
                  <a:schemeClr val="bg1">
                    <a:lumMod val="65000"/>
                  </a:schemeClr>
                </a:solidFill>
              </a:rPr>
              <a:t>Ordinal</a:t>
            </a:r>
          </a:p>
          <a:p>
            <a:r>
              <a:rPr lang="en-US" sz="2800" dirty="0">
                <a:solidFill>
                  <a:schemeClr val="bg1">
                    <a:lumMod val="65000"/>
                  </a:schemeClr>
                </a:solidFill>
              </a:rPr>
              <a:t>Binomial</a:t>
            </a:r>
            <a:endParaRPr lang="en-US" sz="2800" dirty="0">
              <a:solidFill>
                <a:schemeClr val="bg1">
                  <a:lumMod val="65000"/>
                </a:schemeClr>
              </a:solidFill>
            </a:endParaRPr>
          </a:p>
        </p:txBody>
      </p:sp>
      <p:sp>
        <p:nvSpPr>
          <p:cNvPr id="4" name="TextBox 3"/>
          <p:cNvSpPr txBox="1"/>
          <p:nvPr/>
        </p:nvSpPr>
        <p:spPr>
          <a:xfrm>
            <a:off x="4177862" y="1871003"/>
            <a:ext cx="6779172" cy="954107"/>
          </a:xfrm>
          <a:prstGeom prst="rect">
            <a:avLst/>
          </a:prstGeom>
          <a:noFill/>
        </p:spPr>
        <p:txBody>
          <a:bodyPr wrap="square" rtlCol="0">
            <a:spAutoFit/>
          </a:bodyPr>
          <a:lstStyle/>
          <a:p>
            <a:r>
              <a:rPr lang="en-US" sz="2800" dirty="0"/>
              <a:t>6) You study a population of grouper and collect length measurements of 500 fish</a:t>
            </a:r>
            <a:endParaRPr lang="en-US" sz="2800" dirty="0"/>
          </a:p>
        </p:txBody>
      </p:sp>
      <p:graphicFrame>
        <p:nvGraphicFramePr>
          <p:cNvPr id="5" name="Table 4"/>
          <p:cNvGraphicFramePr>
            <a:graphicFrameLocks noGrp="1"/>
          </p:cNvGraphicFramePr>
          <p:nvPr>
            <p:extLst>
              <p:ext uri="{D42A27DB-BD31-4B8C-83A1-F6EECF244321}">
                <p14:modId xmlns:p14="http://schemas.microsoft.com/office/powerpoint/2010/main" val="4021231766"/>
              </p:ext>
            </p:extLst>
          </p:nvPr>
        </p:nvGraphicFramePr>
        <p:xfrm>
          <a:off x="5533695" y="3008193"/>
          <a:ext cx="2711671" cy="2194560"/>
        </p:xfrm>
        <a:graphic>
          <a:graphicData uri="http://schemas.openxmlformats.org/drawingml/2006/table">
            <a:tbl>
              <a:tblPr firstRow="1" bandRow="1">
                <a:tableStyleId>{93296810-A885-4BE3-A3E7-6D5BEEA58F35}</a:tableStyleId>
              </a:tblPr>
              <a:tblGrid>
                <a:gridCol w="1026381">
                  <a:extLst>
                    <a:ext uri="{9D8B030D-6E8A-4147-A177-3AD203B41FA5}">
                      <a16:colId xmlns:a16="http://schemas.microsoft.com/office/drawing/2014/main" val="1235695138"/>
                    </a:ext>
                  </a:extLst>
                </a:gridCol>
                <a:gridCol w="1685290">
                  <a:extLst>
                    <a:ext uri="{9D8B030D-6E8A-4147-A177-3AD203B41FA5}">
                      <a16:colId xmlns:a16="http://schemas.microsoft.com/office/drawing/2014/main" val="3764644202"/>
                    </a:ext>
                  </a:extLst>
                </a:gridCol>
              </a:tblGrid>
              <a:tr h="360278">
                <a:tc>
                  <a:txBody>
                    <a:bodyPr/>
                    <a:lstStyle/>
                    <a:p>
                      <a:pPr algn="ctr"/>
                      <a:r>
                        <a:rPr lang="en-US" dirty="0"/>
                        <a:t>Fish</a:t>
                      </a:r>
                    </a:p>
                  </a:txBody>
                  <a:tcPr>
                    <a:solidFill>
                      <a:schemeClr val="bg1">
                        <a:lumMod val="65000"/>
                      </a:schemeClr>
                    </a:solidFill>
                  </a:tcPr>
                </a:tc>
                <a:tc>
                  <a:txBody>
                    <a:bodyPr/>
                    <a:lstStyle/>
                    <a:p>
                      <a:pPr algn="ctr"/>
                      <a:r>
                        <a:rPr lang="en-US" dirty="0"/>
                        <a:t>Length (mm)</a:t>
                      </a:r>
                    </a:p>
                  </a:txBody>
                  <a:tcPr>
                    <a:solidFill>
                      <a:schemeClr val="bg1">
                        <a:lumMod val="65000"/>
                      </a:schemeClr>
                    </a:solidFill>
                  </a:tcPr>
                </a:tc>
                <a:extLst>
                  <a:ext uri="{0D108BD9-81ED-4DB2-BD59-A6C34878D82A}">
                    <a16:rowId xmlns:a16="http://schemas.microsoft.com/office/drawing/2014/main" val="83314496"/>
                  </a:ext>
                </a:extLst>
              </a:tr>
              <a:tr h="365282">
                <a:tc>
                  <a:txBody>
                    <a:bodyPr/>
                    <a:lstStyle/>
                    <a:p>
                      <a:pPr algn="ctr"/>
                      <a:r>
                        <a:rPr lang="en-US" dirty="0"/>
                        <a:t>1</a:t>
                      </a:r>
                    </a:p>
                  </a:txBody>
                  <a:tcPr/>
                </a:tc>
                <a:tc>
                  <a:txBody>
                    <a:bodyPr/>
                    <a:lstStyle/>
                    <a:p>
                      <a:pPr algn="ctr"/>
                      <a:r>
                        <a:rPr lang="en-US" dirty="0"/>
                        <a:t>466</a:t>
                      </a:r>
                    </a:p>
                  </a:txBody>
                  <a:tcPr/>
                </a:tc>
                <a:extLst>
                  <a:ext uri="{0D108BD9-81ED-4DB2-BD59-A6C34878D82A}">
                    <a16:rowId xmlns:a16="http://schemas.microsoft.com/office/drawing/2014/main" val="223954696"/>
                  </a:ext>
                </a:extLst>
              </a:tr>
              <a:tr h="365282">
                <a:tc>
                  <a:txBody>
                    <a:bodyPr/>
                    <a:lstStyle/>
                    <a:p>
                      <a:pPr algn="ctr"/>
                      <a:r>
                        <a:rPr lang="en-US" dirty="0"/>
                        <a:t>2</a:t>
                      </a:r>
                    </a:p>
                  </a:txBody>
                  <a:tcPr/>
                </a:tc>
                <a:tc>
                  <a:txBody>
                    <a:bodyPr/>
                    <a:lstStyle/>
                    <a:p>
                      <a:pPr algn="ctr"/>
                      <a:r>
                        <a:rPr lang="en-US" dirty="0"/>
                        <a:t>680</a:t>
                      </a:r>
                    </a:p>
                  </a:txBody>
                  <a:tcPr/>
                </a:tc>
                <a:extLst>
                  <a:ext uri="{0D108BD9-81ED-4DB2-BD59-A6C34878D82A}">
                    <a16:rowId xmlns:a16="http://schemas.microsoft.com/office/drawing/2014/main" val="2039284069"/>
                  </a:ext>
                </a:extLst>
              </a:tr>
              <a:tr h="365282">
                <a:tc>
                  <a:txBody>
                    <a:bodyPr/>
                    <a:lstStyle/>
                    <a:p>
                      <a:pPr algn="ctr"/>
                      <a:r>
                        <a:rPr lang="en-US" dirty="0"/>
                        <a:t>3</a:t>
                      </a:r>
                    </a:p>
                  </a:txBody>
                  <a:tcPr/>
                </a:tc>
                <a:tc>
                  <a:txBody>
                    <a:bodyPr/>
                    <a:lstStyle/>
                    <a:p>
                      <a:pPr algn="ctr"/>
                      <a:r>
                        <a:rPr lang="en-US" dirty="0"/>
                        <a:t>512</a:t>
                      </a:r>
                    </a:p>
                  </a:txBody>
                  <a:tcPr/>
                </a:tc>
                <a:extLst>
                  <a:ext uri="{0D108BD9-81ED-4DB2-BD59-A6C34878D82A}">
                    <a16:rowId xmlns:a16="http://schemas.microsoft.com/office/drawing/2014/main" val="1431780080"/>
                  </a:ext>
                </a:extLst>
              </a:tr>
              <a:tr h="365282">
                <a:tc>
                  <a:txBody>
                    <a:bodyPr/>
                    <a:lstStyle/>
                    <a:p>
                      <a:pPr algn="ctr"/>
                      <a:r>
                        <a:rPr lang="en-US" dirty="0"/>
                        <a:t>…</a:t>
                      </a:r>
                    </a:p>
                  </a:txBody>
                  <a:tcPr/>
                </a:tc>
                <a:tc>
                  <a:txBody>
                    <a:bodyPr/>
                    <a:lstStyle/>
                    <a:p>
                      <a:pPr algn="ctr"/>
                      <a:endParaRPr lang="en-US" dirty="0"/>
                    </a:p>
                  </a:txBody>
                  <a:tcPr/>
                </a:tc>
                <a:extLst>
                  <a:ext uri="{0D108BD9-81ED-4DB2-BD59-A6C34878D82A}">
                    <a16:rowId xmlns:a16="http://schemas.microsoft.com/office/drawing/2014/main" val="2276832889"/>
                  </a:ext>
                </a:extLst>
              </a:tr>
              <a:tr h="365282">
                <a:tc>
                  <a:txBody>
                    <a:bodyPr/>
                    <a:lstStyle/>
                    <a:p>
                      <a:pPr algn="ctr"/>
                      <a:r>
                        <a:rPr lang="en-US" dirty="0"/>
                        <a:t>500</a:t>
                      </a:r>
                    </a:p>
                  </a:txBody>
                  <a:tcPr/>
                </a:tc>
                <a:tc>
                  <a:txBody>
                    <a:bodyPr/>
                    <a:lstStyle/>
                    <a:p>
                      <a:pPr algn="ctr"/>
                      <a:r>
                        <a:rPr lang="en-US" dirty="0"/>
                        <a:t>717</a:t>
                      </a:r>
                    </a:p>
                  </a:txBody>
                  <a:tcPr/>
                </a:tc>
                <a:extLst>
                  <a:ext uri="{0D108BD9-81ED-4DB2-BD59-A6C34878D82A}">
                    <a16:rowId xmlns:a16="http://schemas.microsoft.com/office/drawing/2014/main" val="930502609"/>
                  </a:ext>
                </a:extLst>
              </a:tr>
            </a:tbl>
          </a:graphicData>
        </a:graphic>
      </p:graphicFrame>
      <p:sp>
        <p:nvSpPr>
          <p:cNvPr id="6" name="TextBox 5"/>
          <p:cNvSpPr txBox="1"/>
          <p:nvPr/>
        </p:nvSpPr>
        <p:spPr>
          <a:xfrm>
            <a:off x="4177862" y="5831350"/>
            <a:ext cx="6495393" cy="523220"/>
          </a:xfrm>
          <a:prstGeom prst="rect">
            <a:avLst/>
          </a:prstGeom>
          <a:noFill/>
        </p:spPr>
        <p:txBody>
          <a:bodyPr wrap="square" rtlCol="0">
            <a:spAutoFit/>
          </a:bodyPr>
          <a:lstStyle/>
          <a:p>
            <a:r>
              <a:rPr lang="en-US" sz="2800" dirty="0"/>
              <a:t>How could you display the data?</a:t>
            </a:r>
          </a:p>
        </p:txBody>
      </p:sp>
    </p:spTree>
    <p:extLst>
      <p:ext uri="{BB962C8B-B14F-4D97-AF65-F5344CB8AC3E}">
        <p14:creationId xmlns:p14="http://schemas.microsoft.com/office/powerpoint/2010/main" val="2348082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136926"/>
          </a:xfrm>
        </p:spPr>
        <p:txBody>
          <a:bodyPr>
            <a:normAutofit fontScale="90000"/>
          </a:bodyPr>
          <a:lstStyle/>
          <a:p>
            <a:r>
              <a:rPr lang="en-US" dirty="0"/>
              <a:t>Check 5.</a:t>
            </a:r>
            <a:br>
              <a:rPr lang="en-US" dirty="0"/>
            </a:br>
            <a:r>
              <a:rPr lang="en-US" dirty="0"/>
              <a:t>Types of data</a:t>
            </a:r>
          </a:p>
        </p:txBody>
      </p:sp>
      <p:sp>
        <p:nvSpPr>
          <p:cNvPr id="3" name="Content Placeholder 2"/>
          <p:cNvSpPr>
            <a:spLocks noGrp="1"/>
          </p:cNvSpPr>
          <p:nvPr>
            <p:ph idx="1"/>
          </p:nvPr>
        </p:nvSpPr>
        <p:spPr>
          <a:xfrm>
            <a:off x="1251678" y="1871003"/>
            <a:ext cx="10178322" cy="4008589"/>
          </a:xfrm>
        </p:spPr>
        <p:txBody>
          <a:bodyPr>
            <a:normAutofit/>
          </a:bodyPr>
          <a:lstStyle/>
          <a:p>
            <a:r>
              <a:rPr lang="en-US" sz="2800" dirty="0">
                <a:solidFill>
                  <a:schemeClr val="bg1">
                    <a:lumMod val="65000"/>
                  </a:schemeClr>
                </a:solidFill>
              </a:rPr>
              <a:t>Time series</a:t>
            </a:r>
          </a:p>
          <a:p>
            <a:r>
              <a:rPr lang="en-US" sz="2800" dirty="0">
                <a:solidFill>
                  <a:schemeClr val="bg1">
                    <a:lumMod val="65000"/>
                  </a:schemeClr>
                </a:solidFill>
              </a:rPr>
              <a:t>Count/discrete</a:t>
            </a:r>
          </a:p>
          <a:p>
            <a:r>
              <a:rPr lang="en-US" sz="2800" dirty="0">
                <a:solidFill>
                  <a:schemeClr val="bg1">
                    <a:lumMod val="65000"/>
                  </a:schemeClr>
                </a:solidFill>
              </a:rPr>
              <a:t>Paired</a:t>
            </a:r>
          </a:p>
          <a:p>
            <a:r>
              <a:rPr lang="en-US" sz="2800" dirty="0">
                <a:solidFill>
                  <a:schemeClr val="bg1">
                    <a:lumMod val="65000"/>
                  </a:schemeClr>
                </a:solidFill>
              </a:rPr>
              <a:t>Continuous</a:t>
            </a:r>
          </a:p>
          <a:p>
            <a:r>
              <a:rPr lang="en-US" sz="2800" dirty="0">
                <a:solidFill>
                  <a:schemeClr val="bg1">
                    <a:lumMod val="65000"/>
                  </a:schemeClr>
                </a:solidFill>
              </a:rPr>
              <a:t>Categorical</a:t>
            </a:r>
          </a:p>
          <a:p>
            <a:r>
              <a:rPr lang="en-US" sz="2800" dirty="0">
                <a:solidFill>
                  <a:schemeClr val="bg1">
                    <a:lumMod val="65000"/>
                  </a:schemeClr>
                </a:solidFill>
              </a:rPr>
              <a:t>Ordinal</a:t>
            </a:r>
          </a:p>
          <a:p>
            <a:r>
              <a:rPr lang="en-US" sz="2800" dirty="0">
                <a:solidFill>
                  <a:schemeClr val="bg1">
                    <a:lumMod val="65000"/>
                  </a:schemeClr>
                </a:solidFill>
              </a:rPr>
              <a:t>Binomial</a:t>
            </a:r>
            <a:endParaRPr lang="en-US" sz="2800" dirty="0">
              <a:solidFill>
                <a:schemeClr val="bg1">
                  <a:lumMod val="65000"/>
                </a:schemeClr>
              </a:solidFill>
            </a:endParaRPr>
          </a:p>
        </p:txBody>
      </p:sp>
      <p:sp>
        <p:nvSpPr>
          <p:cNvPr id="4" name="TextBox 3"/>
          <p:cNvSpPr txBox="1"/>
          <p:nvPr/>
        </p:nvSpPr>
        <p:spPr>
          <a:xfrm>
            <a:off x="4177862" y="1871003"/>
            <a:ext cx="6779172" cy="1384995"/>
          </a:xfrm>
          <a:prstGeom prst="rect">
            <a:avLst/>
          </a:prstGeom>
          <a:noFill/>
        </p:spPr>
        <p:txBody>
          <a:bodyPr wrap="square" rtlCol="0">
            <a:spAutoFit/>
          </a:bodyPr>
          <a:lstStyle/>
          <a:p>
            <a:r>
              <a:rPr lang="en-US" sz="2800" dirty="0"/>
              <a:t>7) During a species’ spawning season, you sample 200 females and record whether or not each female has eggs (sexual maturity)</a:t>
            </a:r>
            <a:endParaRPr lang="en-US" sz="2800" dirty="0"/>
          </a:p>
        </p:txBody>
      </p:sp>
      <p:graphicFrame>
        <p:nvGraphicFramePr>
          <p:cNvPr id="5" name="Table 4"/>
          <p:cNvGraphicFramePr>
            <a:graphicFrameLocks noGrp="1"/>
          </p:cNvGraphicFramePr>
          <p:nvPr>
            <p:extLst>
              <p:ext uri="{D42A27DB-BD31-4B8C-83A1-F6EECF244321}">
                <p14:modId xmlns:p14="http://schemas.microsoft.com/office/powerpoint/2010/main" val="1827604480"/>
              </p:ext>
            </p:extLst>
          </p:nvPr>
        </p:nvGraphicFramePr>
        <p:xfrm>
          <a:off x="5959366" y="3300219"/>
          <a:ext cx="2822027" cy="2194560"/>
        </p:xfrm>
        <a:graphic>
          <a:graphicData uri="http://schemas.openxmlformats.org/drawingml/2006/table">
            <a:tbl>
              <a:tblPr firstRow="1" bandRow="1">
                <a:tableStyleId>{93296810-A885-4BE3-A3E7-6D5BEEA58F35}</a:tableStyleId>
              </a:tblPr>
              <a:tblGrid>
                <a:gridCol w="1068151">
                  <a:extLst>
                    <a:ext uri="{9D8B030D-6E8A-4147-A177-3AD203B41FA5}">
                      <a16:colId xmlns:a16="http://schemas.microsoft.com/office/drawing/2014/main" val="1235695138"/>
                    </a:ext>
                  </a:extLst>
                </a:gridCol>
                <a:gridCol w="1753876">
                  <a:extLst>
                    <a:ext uri="{9D8B030D-6E8A-4147-A177-3AD203B41FA5}">
                      <a16:colId xmlns:a16="http://schemas.microsoft.com/office/drawing/2014/main" val="3764644202"/>
                    </a:ext>
                  </a:extLst>
                </a:gridCol>
              </a:tblGrid>
              <a:tr h="360278">
                <a:tc>
                  <a:txBody>
                    <a:bodyPr/>
                    <a:lstStyle/>
                    <a:p>
                      <a:pPr algn="ctr"/>
                      <a:r>
                        <a:rPr lang="en-US" dirty="0"/>
                        <a:t>Female</a:t>
                      </a:r>
                    </a:p>
                  </a:txBody>
                  <a:tcPr>
                    <a:solidFill>
                      <a:schemeClr val="bg1">
                        <a:lumMod val="65000"/>
                      </a:schemeClr>
                    </a:solidFill>
                  </a:tcPr>
                </a:tc>
                <a:tc>
                  <a:txBody>
                    <a:bodyPr/>
                    <a:lstStyle/>
                    <a:p>
                      <a:pPr algn="ctr"/>
                      <a:r>
                        <a:rPr lang="en-US" dirty="0"/>
                        <a:t>Mature?</a:t>
                      </a:r>
                    </a:p>
                  </a:txBody>
                  <a:tcPr>
                    <a:solidFill>
                      <a:schemeClr val="bg1">
                        <a:lumMod val="65000"/>
                      </a:schemeClr>
                    </a:solidFill>
                  </a:tcPr>
                </a:tc>
                <a:extLst>
                  <a:ext uri="{0D108BD9-81ED-4DB2-BD59-A6C34878D82A}">
                    <a16:rowId xmlns:a16="http://schemas.microsoft.com/office/drawing/2014/main" val="83314496"/>
                  </a:ext>
                </a:extLst>
              </a:tr>
              <a:tr h="365282">
                <a:tc>
                  <a:txBody>
                    <a:bodyPr/>
                    <a:lstStyle/>
                    <a:p>
                      <a:pPr algn="ctr"/>
                      <a:r>
                        <a:rPr lang="en-US" dirty="0"/>
                        <a:t>1</a:t>
                      </a:r>
                    </a:p>
                  </a:txBody>
                  <a:tcPr/>
                </a:tc>
                <a:tc>
                  <a:txBody>
                    <a:bodyPr/>
                    <a:lstStyle/>
                    <a:p>
                      <a:pPr algn="ctr"/>
                      <a:r>
                        <a:rPr lang="en-US" dirty="0"/>
                        <a:t>Yes</a:t>
                      </a:r>
                    </a:p>
                  </a:txBody>
                  <a:tcPr/>
                </a:tc>
                <a:extLst>
                  <a:ext uri="{0D108BD9-81ED-4DB2-BD59-A6C34878D82A}">
                    <a16:rowId xmlns:a16="http://schemas.microsoft.com/office/drawing/2014/main" val="223954696"/>
                  </a:ext>
                </a:extLst>
              </a:tr>
              <a:tr h="365282">
                <a:tc>
                  <a:txBody>
                    <a:bodyPr/>
                    <a:lstStyle/>
                    <a:p>
                      <a:pPr algn="ctr"/>
                      <a:r>
                        <a:rPr lang="en-US" dirty="0"/>
                        <a:t>2</a:t>
                      </a:r>
                    </a:p>
                  </a:txBody>
                  <a:tcPr/>
                </a:tc>
                <a:tc>
                  <a:txBody>
                    <a:bodyPr/>
                    <a:lstStyle/>
                    <a:p>
                      <a:pPr algn="ctr"/>
                      <a:r>
                        <a:rPr lang="en-US" dirty="0"/>
                        <a:t>No</a:t>
                      </a:r>
                    </a:p>
                  </a:txBody>
                  <a:tcPr/>
                </a:tc>
                <a:extLst>
                  <a:ext uri="{0D108BD9-81ED-4DB2-BD59-A6C34878D82A}">
                    <a16:rowId xmlns:a16="http://schemas.microsoft.com/office/drawing/2014/main" val="2039284069"/>
                  </a:ext>
                </a:extLst>
              </a:tr>
              <a:tr h="365282">
                <a:tc>
                  <a:txBody>
                    <a:bodyPr/>
                    <a:lstStyle/>
                    <a:p>
                      <a:pPr algn="ctr"/>
                      <a:r>
                        <a:rPr lang="en-US" dirty="0"/>
                        <a:t>3</a:t>
                      </a:r>
                    </a:p>
                  </a:txBody>
                  <a:tcPr/>
                </a:tc>
                <a:tc>
                  <a:txBody>
                    <a:bodyPr/>
                    <a:lstStyle/>
                    <a:p>
                      <a:pPr algn="ctr"/>
                      <a:r>
                        <a:rPr lang="en-US" dirty="0"/>
                        <a:t>No</a:t>
                      </a:r>
                    </a:p>
                  </a:txBody>
                  <a:tcPr/>
                </a:tc>
                <a:extLst>
                  <a:ext uri="{0D108BD9-81ED-4DB2-BD59-A6C34878D82A}">
                    <a16:rowId xmlns:a16="http://schemas.microsoft.com/office/drawing/2014/main" val="1431780080"/>
                  </a:ext>
                </a:extLst>
              </a:tr>
              <a:tr h="365282">
                <a:tc>
                  <a:txBody>
                    <a:bodyPr/>
                    <a:lstStyle/>
                    <a:p>
                      <a:pPr algn="ctr"/>
                      <a:r>
                        <a:rPr lang="en-US" dirty="0"/>
                        <a:t>…</a:t>
                      </a:r>
                    </a:p>
                  </a:txBody>
                  <a:tcPr/>
                </a:tc>
                <a:tc>
                  <a:txBody>
                    <a:bodyPr/>
                    <a:lstStyle/>
                    <a:p>
                      <a:pPr algn="ctr"/>
                      <a:endParaRPr lang="en-US" dirty="0"/>
                    </a:p>
                  </a:txBody>
                  <a:tcPr/>
                </a:tc>
                <a:extLst>
                  <a:ext uri="{0D108BD9-81ED-4DB2-BD59-A6C34878D82A}">
                    <a16:rowId xmlns:a16="http://schemas.microsoft.com/office/drawing/2014/main" val="2276832889"/>
                  </a:ext>
                </a:extLst>
              </a:tr>
              <a:tr h="365282">
                <a:tc>
                  <a:txBody>
                    <a:bodyPr/>
                    <a:lstStyle/>
                    <a:p>
                      <a:pPr algn="ctr"/>
                      <a:r>
                        <a:rPr lang="en-US" dirty="0"/>
                        <a:t>200</a:t>
                      </a:r>
                    </a:p>
                  </a:txBody>
                  <a:tcPr/>
                </a:tc>
                <a:tc>
                  <a:txBody>
                    <a:bodyPr/>
                    <a:lstStyle/>
                    <a:p>
                      <a:pPr algn="ctr"/>
                      <a:r>
                        <a:rPr lang="en-US" dirty="0"/>
                        <a:t>Yes</a:t>
                      </a:r>
                    </a:p>
                  </a:txBody>
                  <a:tcPr/>
                </a:tc>
                <a:extLst>
                  <a:ext uri="{0D108BD9-81ED-4DB2-BD59-A6C34878D82A}">
                    <a16:rowId xmlns:a16="http://schemas.microsoft.com/office/drawing/2014/main" val="930502609"/>
                  </a:ext>
                </a:extLst>
              </a:tr>
            </a:tbl>
          </a:graphicData>
        </a:graphic>
      </p:graphicFrame>
      <p:sp>
        <p:nvSpPr>
          <p:cNvPr id="6" name="TextBox 5"/>
          <p:cNvSpPr txBox="1"/>
          <p:nvPr/>
        </p:nvSpPr>
        <p:spPr>
          <a:xfrm>
            <a:off x="4177862" y="5831350"/>
            <a:ext cx="6495393" cy="523220"/>
          </a:xfrm>
          <a:prstGeom prst="rect">
            <a:avLst/>
          </a:prstGeom>
          <a:noFill/>
        </p:spPr>
        <p:txBody>
          <a:bodyPr wrap="square" rtlCol="0">
            <a:spAutoFit/>
          </a:bodyPr>
          <a:lstStyle/>
          <a:p>
            <a:r>
              <a:rPr lang="en-US" sz="2800" dirty="0"/>
              <a:t>How could you display the data?</a:t>
            </a:r>
          </a:p>
        </p:txBody>
      </p:sp>
    </p:spTree>
    <p:extLst>
      <p:ext uri="{BB962C8B-B14F-4D97-AF65-F5344CB8AC3E}">
        <p14:creationId xmlns:p14="http://schemas.microsoft.com/office/powerpoint/2010/main" val="2130002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1.</a:t>
            </a:r>
            <a:br>
              <a:rPr lang="en-US" dirty="0"/>
            </a:br>
            <a:r>
              <a:rPr lang="en-US" dirty="0"/>
              <a:t>Parameters vs. estimates</a:t>
            </a:r>
          </a:p>
        </p:txBody>
      </p:sp>
      <p:sp>
        <p:nvSpPr>
          <p:cNvPr id="3" name="Content Placeholder 2"/>
          <p:cNvSpPr>
            <a:spLocks noGrp="1"/>
          </p:cNvSpPr>
          <p:nvPr>
            <p:ph idx="1"/>
          </p:nvPr>
        </p:nvSpPr>
        <p:spPr>
          <a:xfrm>
            <a:off x="1251678" y="2121409"/>
            <a:ext cx="10178322" cy="3639312"/>
          </a:xfrm>
        </p:spPr>
        <p:txBody>
          <a:bodyPr>
            <a:normAutofit lnSpcReduction="10000"/>
          </a:bodyPr>
          <a:lstStyle/>
          <a:p>
            <a:pPr marL="0" indent="0">
              <a:buNone/>
            </a:pPr>
            <a:r>
              <a:rPr lang="en-US" sz="2800" dirty="0"/>
              <a:t>Write on a piece of paper:</a:t>
            </a:r>
          </a:p>
          <a:p>
            <a:pPr marL="514350" indent="-514350">
              <a:buFont typeface="+mj-lt"/>
              <a:buAutoNum type="arabicPeriod"/>
            </a:pPr>
            <a:r>
              <a:rPr lang="en-US" sz="2800" dirty="0"/>
              <a:t>What is the difference between a </a:t>
            </a:r>
            <a:r>
              <a:rPr lang="en-US" sz="2800" i="1" dirty="0"/>
              <a:t>parameter</a:t>
            </a:r>
            <a:r>
              <a:rPr lang="en-US" sz="2800" dirty="0"/>
              <a:t> and an </a:t>
            </a:r>
            <a:r>
              <a:rPr lang="en-US" sz="2800" i="1" dirty="0"/>
              <a:t>estimate</a:t>
            </a:r>
            <a:r>
              <a:rPr lang="en-US" sz="2800" dirty="0"/>
              <a:t>?</a:t>
            </a:r>
          </a:p>
          <a:p>
            <a:pPr marL="514350" indent="-514350">
              <a:buFont typeface="+mj-lt"/>
              <a:buAutoNum type="arabicPeriod"/>
            </a:pPr>
            <a:r>
              <a:rPr lang="en-US" sz="2800" dirty="0"/>
              <a:t>What is the difference between a </a:t>
            </a:r>
            <a:r>
              <a:rPr lang="en-US" sz="2800" i="1" dirty="0"/>
              <a:t>population</a:t>
            </a:r>
            <a:r>
              <a:rPr lang="en-US" sz="2800" dirty="0"/>
              <a:t> and a </a:t>
            </a:r>
            <a:r>
              <a:rPr lang="en-US" sz="2800" i="1" dirty="0"/>
              <a:t>sample</a:t>
            </a:r>
            <a:r>
              <a:rPr lang="en-US" sz="2800" dirty="0"/>
              <a:t>?</a:t>
            </a:r>
          </a:p>
          <a:p>
            <a:pPr marL="514350" indent="-514350">
              <a:buFont typeface="+mj-lt"/>
              <a:buAutoNum type="arabicPeriod"/>
            </a:pPr>
            <a:r>
              <a:rPr lang="en-US" sz="2800" dirty="0"/>
              <a:t>What makes a sample good?</a:t>
            </a:r>
          </a:p>
          <a:p>
            <a:pPr marL="0" indent="0">
              <a:buNone/>
            </a:pPr>
            <a:endParaRPr lang="en-US" sz="2800" dirty="0"/>
          </a:p>
          <a:p>
            <a:pPr marL="0" indent="0">
              <a:buNone/>
            </a:pPr>
            <a:r>
              <a:rPr lang="en-US" sz="2800" dirty="0"/>
              <a:t>Individually</a:t>
            </a:r>
          </a:p>
          <a:p>
            <a:pPr marL="0" indent="0">
              <a:buNone/>
            </a:pPr>
            <a:r>
              <a:rPr lang="en-US" sz="2800" dirty="0"/>
              <a:t>1-2 minutes</a:t>
            </a:r>
          </a:p>
        </p:txBody>
      </p:sp>
    </p:spTree>
    <p:extLst>
      <p:ext uri="{BB962C8B-B14F-4D97-AF65-F5344CB8AC3E}">
        <p14:creationId xmlns:p14="http://schemas.microsoft.com/office/powerpoint/2010/main" val="1366490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136926"/>
          </a:xfrm>
        </p:spPr>
        <p:txBody>
          <a:bodyPr>
            <a:normAutofit fontScale="90000"/>
          </a:bodyPr>
          <a:lstStyle/>
          <a:p>
            <a:r>
              <a:rPr lang="en-US" dirty="0"/>
              <a:t>Check 5.</a:t>
            </a:r>
            <a:br>
              <a:rPr lang="en-US" dirty="0"/>
            </a:br>
            <a:r>
              <a:rPr lang="en-US" dirty="0"/>
              <a:t>Types of data</a:t>
            </a:r>
          </a:p>
        </p:txBody>
      </p:sp>
      <p:sp>
        <p:nvSpPr>
          <p:cNvPr id="3" name="Content Placeholder 2"/>
          <p:cNvSpPr>
            <a:spLocks noGrp="1"/>
          </p:cNvSpPr>
          <p:nvPr>
            <p:ph idx="1"/>
          </p:nvPr>
        </p:nvSpPr>
        <p:spPr>
          <a:xfrm>
            <a:off x="1251678" y="1871003"/>
            <a:ext cx="10178322" cy="4008589"/>
          </a:xfrm>
        </p:spPr>
        <p:txBody>
          <a:bodyPr>
            <a:normAutofit/>
          </a:bodyPr>
          <a:lstStyle/>
          <a:p>
            <a:r>
              <a:rPr lang="en-US" sz="2800" dirty="0">
                <a:solidFill>
                  <a:schemeClr val="bg1">
                    <a:lumMod val="65000"/>
                  </a:schemeClr>
                </a:solidFill>
              </a:rPr>
              <a:t>Time series</a:t>
            </a:r>
          </a:p>
          <a:p>
            <a:r>
              <a:rPr lang="en-US" sz="2800" dirty="0">
                <a:solidFill>
                  <a:schemeClr val="bg1">
                    <a:lumMod val="65000"/>
                  </a:schemeClr>
                </a:solidFill>
              </a:rPr>
              <a:t>Count/discrete</a:t>
            </a:r>
          </a:p>
          <a:p>
            <a:r>
              <a:rPr lang="en-US" sz="2800" dirty="0">
                <a:solidFill>
                  <a:schemeClr val="bg1">
                    <a:lumMod val="65000"/>
                  </a:schemeClr>
                </a:solidFill>
              </a:rPr>
              <a:t>Paired</a:t>
            </a:r>
          </a:p>
          <a:p>
            <a:r>
              <a:rPr lang="en-US" sz="2800" dirty="0">
                <a:solidFill>
                  <a:schemeClr val="bg1">
                    <a:lumMod val="65000"/>
                  </a:schemeClr>
                </a:solidFill>
              </a:rPr>
              <a:t>Continuous</a:t>
            </a:r>
          </a:p>
          <a:p>
            <a:r>
              <a:rPr lang="en-US" sz="2800" dirty="0">
                <a:solidFill>
                  <a:schemeClr val="bg1">
                    <a:lumMod val="65000"/>
                  </a:schemeClr>
                </a:solidFill>
              </a:rPr>
              <a:t>Categorical</a:t>
            </a:r>
          </a:p>
          <a:p>
            <a:r>
              <a:rPr lang="en-US" sz="2800" dirty="0">
                <a:solidFill>
                  <a:schemeClr val="bg1">
                    <a:lumMod val="65000"/>
                  </a:schemeClr>
                </a:solidFill>
              </a:rPr>
              <a:t>Ordinal</a:t>
            </a:r>
          </a:p>
          <a:p>
            <a:r>
              <a:rPr lang="en-US" sz="2800" dirty="0">
                <a:solidFill>
                  <a:schemeClr val="bg1">
                    <a:lumMod val="65000"/>
                  </a:schemeClr>
                </a:solidFill>
              </a:rPr>
              <a:t>Binomial</a:t>
            </a:r>
            <a:endParaRPr lang="en-US" sz="2800" dirty="0">
              <a:solidFill>
                <a:schemeClr val="bg1">
                  <a:lumMod val="65000"/>
                </a:schemeClr>
              </a:solidFill>
            </a:endParaRPr>
          </a:p>
        </p:txBody>
      </p:sp>
      <p:sp>
        <p:nvSpPr>
          <p:cNvPr id="4" name="TextBox 3"/>
          <p:cNvSpPr txBox="1"/>
          <p:nvPr/>
        </p:nvSpPr>
        <p:spPr>
          <a:xfrm>
            <a:off x="4177862" y="1871003"/>
            <a:ext cx="6779172" cy="954107"/>
          </a:xfrm>
          <a:prstGeom prst="rect">
            <a:avLst/>
          </a:prstGeom>
          <a:noFill/>
        </p:spPr>
        <p:txBody>
          <a:bodyPr wrap="square" rtlCol="0">
            <a:spAutoFit/>
          </a:bodyPr>
          <a:lstStyle/>
          <a:p>
            <a:r>
              <a:rPr lang="en-US" sz="2800" dirty="0"/>
              <a:t>8) On a fishing boat, you record the species of each fish caught.</a:t>
            </a:r>
            <a:endParaRPr lang="en-US" sz="2800" dirty="0"/>
          </a:p>
        </p:txBody>
      </p:sp>
      <p:graphicFrame>
        <p:nvGraphicFramePr>
          <p:cNvPr id="5" name="Table 4"/>
          <p:cNvGraphicFramePr>
            <a:graphicFrameLocks noGrp="1"/>
          </p:cNvGraphicFramePr>
          <p:nvPr>
            <p:extLst>
              <p:ext uri="{D42A27DB-BD31-4B8C-83A1-F6EECF244321}">
                <p14:modId xmlns:p14="http://schemas.microsoft.com/office/powerpoint/2010/main" val="3783373358"/>
              </p:ext>
            </p:extLst>
          </p:nvPr>
        </p:nvGraphicFramePr>
        <p:xfrm>
          <a:off x="5959366" y="3300219"/>
          <a:ext cx="2822027" cy="2194560"/>
        </p:xfrm>
        <a:graphic>
          <a:graphicData uri="http://schemas.openxmlformats.org/drawingml/2006/table">
            <a:tbl>
              <a:tblPr firstRow="1" bandRow="1">
                <a:tableStyleId>{93296810-A885-4BE3-A3E7-6D5BEEA58F35}</a:tableStyleId>
              </a:tblPr>
              <a:tblGrid>
                <a:gridCol w="1068151">
                  <a:extLst>
                    <a:ext uri="{9D8B030D-6E8A-4147-A177-3AD203B41FA5}">
                      <a16:colId xmlns:a16="http://schemas.microsoft.com/office/drawing/2014/main" val="1235695138"/>
                    </a:ext>
                  </a:extLst>
                </a:gridCol>
                <a:gridCol w="1753876">
                  <a:extLst>
                    <a:ext uri="{9D8B030D-6E8A-4147-A177-3AD203B41FA5}">
                      <a16:colId xmlns:a16="http://schemas.microsoft.com/office/drawing/2014/main" val="3764644202"/>
                    </a:ext>
                  </a:extLst>
                </a:gridCol>
              </a:tblGrid>
              <a:tr h="360278">
                <a:tc>
                  <a:txBody>
                    <a:bodyPr/>
                    <a:lstStyle/>
                    <a:p>
                      <a:pPr algn="ctr"/>
                      <a:r>
                        <a:rPr lang="en-US" dirty="0"/>
                        <a:t>Fish</a:t>
                      </a:r>
                    </a:p>
                  </a:txBody>
                  <a:tcPr>
                    <a:solidFill>
                      <a:schemeClr val="bg1">
                        <a:lumMod val="65000"/>
                      </a:schemeClr>
                    </a:solidFill>
                  </a:tcPr>
                </a:tc>
                <a:tc>
                  <a:txBody>
                    <a:bodyPr/>
                    <a:lstStyle/>
                    <a:p>
                      <a:pPr algn="ctr"/>
                      <a:r>
                        <a:rPr lang="en-US" dirty="0"/>
                        <a:t>Species</a:t>
                      </a:r>
                    </a:p>
                  </a:txBody>
                  <a:tcPr>
                    <a:solidFill>
                      <a:schemeClr val="bg1">
                        <a:lumMod val="65000"/>
                      </a:schemeClr>
                    </a:solidFill>
                  </a:tcPr>
                </a:tc>
                <a:extLst>
                  <a:ext uri="{0D108BD9-81ED-4DB2-BD59-A6C34878D82A}">
                    <a16:rowId xmlns:a16="http://schemas.microsoft.com/office/drawing/2014/main" val="83314496"/>
                  </a:ext>
                </a:extLst>
              </a:tr>
              <a:tr h="365282">
                <a:tc>
                  <a:txBody>
                    <a:bodyPr/>
                    <a:lstStyle/>
                    <a:p>
                      <a:pPr algn="ctr"/>
                      <a:r>
                        <a:rPr lang="en-US" dirty="0"/>
                        <a:t>1</a:t>
                      </a:r>
                    </a:p>
                  </a:txBody>
                  <a:tcPr/>
                </a:tc>
                <a:tc>
                  <a:txBody>
                    <a:bodyPr/>
                    <a:lstStyle/>
                    <a:p>
                      <a:pPr algn="ctr"/>
                      <a:r>
                        <a:rPr lang="en-US" dirty="0"/>
                        <a:t>Manta</a:t>
                      </a:r>
                    </a:p>
                  </a:txBody>
                  <a:tcPr/>
                </a:tc>
                <a:extLst>
                  <a:ext uri="{0D108BD9-81ED-4DB2-BD59-A6C34878D82A}">
                    <a16:rowId xmlns:a16="http://schemas.microsoft.com/office/drawing/2014/main" val="223954696"/>
                  </a:ext>
                </a:extLst>
              </a:tr>
              <a:tr h="365282">
                <a:tc>
                  <a:txBody>
                    <a:bodyPr/>
                    <a:lstStyle/>
                    <a:p>
                      <a:pPr algn="ctr"/>
                      <a:r>
                        <a:rPr lang="en-US" dirty="0"/>
                        <a:t>2</a:t>
                      </a:r>
                    </a:p>
                  </a:txBody>
                  <a:tcPr/>
                </a:tc>
                <a:tc>
                  <a:txBody>
                    <a:bodyPr/>
                    <a:lstStyle/>
                    <a:p>
                      <a:pPr algn="ctr"/>
                      <a:r>
                        <a:rPr lang="en-US" dirty="0"/>
                        <a:t>Mero</a:t>
                      </a:r>
                    </a:p>
                  </a:txBody>
                  <a:tcPr/>
                </a:tc>
                <a:extLst>
                  <a:ext uri="{0D108BD9-81ED-4DB2-BD59-A6C34878D82A}">
                    <a16:rowId xmlns:a16="http://schemas.microsoft.com/office/drawing/2014/main" val="2039284069"/>
                  </a:ext>
                </a:extLst>
              </a:tr>
              <a:tr h="365282">
                <a:tc>
                  <a:txBody>
                    <a:bodyPr/>
                    <a:lstStyle/>
                    <a:p>
                      <a:pPr algn="ctr"/>
                      <a:r>
                        <a:rPr lang="en-US" dirty="0"/>
                        <a:t>3</a:t>
                      </a:r>
                    </a:p>
                  </a:txBody>
                  <a:tcPr/>
                </a:tc>
                <a:tc>
                  <a:txBody>
                    <a:bodyPr/>
                    <a:lstStyle/>
                    <a:p>
                      <a:pPr algn="ctr"/>
                      <a:r>
                        <a:rPr lang="en-US" dirty="0"/>
                        <a:t>Pompano</a:t>
                      </a:r>
                    </a:p>
                  </a:txBody>
                  <a:tcPr/>
                </a:tc>
                <a:extLst>
                  <a:ext uri="{0D108BD9-81ED-4DB2-BD59-A6C34878D82A}">
                    <a16:rowId xmlns:a16="http://schemas.microsoft.com/office/drawing/2014/main" val="1431780080"/>
                  </a:ext>
                </a:extLst>
              </a:tr>
              <a:tr h="365282">
                <a:tc>
                  <a:txBody>
                    <a:bodyPr/>
                    <a:lstStyle/>
                    <a:p>
                      <a:pPr algn="ctr"/>
                      <a:r>
                        <a:rPr lang="en-US" dirty="0"/>
                        <a:t>…</a:t>
                      </a:r>
                    </a:p>
                  </a:txBody>
                  <a:tcPr/>
                </a:tc>
                <a:tc>
                  <a:txBody>
                    <a:bodyPr/>
                    <a:lstStyle/>
                    <a:p>
                      <a:pPr algn="ctr"/>
                      <a:endParaRPr lang="en-US" dirty="0"/>
                    </a:p>
                  </a:txBody>
                  <a:tcPr/>
                </a:tc>
                <a:extLst>
                  <a:ext uri="{0D108BD9-81ED-4DB2-BD59-A6C34878D82A}">
                    <a16:rowId xmlns:a16="http://schemas.microsoft.com/office/drawing/2014/main" val="2276832889"/>
                  </a:ext>
                </a:extLst>
              </a:tr>
              <a:tr h="365282">
                <a:tc>
                  <a:txBody>
                    <a:bodyPr/>
                    <a:lstStyle/>
                    <a:p>
                      <a:pPr algn="ctr"/>
                      <a:r>
                        <a:rPr lang="en-US" dirty="0"/>
                        <a:t>200</a:t>
                      </a:r>
                    </a:p>
                  </a:txBody>
                  <a:tcPr/>
                </a:tc>
                <a:tc>
                  <a:txBody>
                    <a:bodyPr/>
                    <a:lstStyle/>
                    <a:p>
                      <a:pPr algn="ctr"/>
                      <a:r>
                        <a:rPr lang="en-US" dirty="0" err="1"/>
                        <a:t>Pargo</a:t>
                      </a:r>
                      <a:endParaRPr lang="en-US" dirty="0"/>
                    </a:p>
                  </a:txBody>
                  <a:tcPr/>
                </a:tc>
                <a:extLst>
                  <a:ext uri="{0D108BD9-81ED-4DB2-BD59-A6C34878D82A}">
                    <a16:rowId xmlns:a16="http://schemas.microsoft.com/office/drawing/2014/main" val="930502609"/>
                  </a:ext>
                </a:extLst>
              </a:tr>
            </a:tbl>
          </a:graphicData>
        </a:graphic>
      </p:graphicFrame>
      <p:sp>
        <p:nvSpPr>
          <p:cNvPr id="6" name="TextBox 5"/>
          <p:cNvSpPr txBox="1"/>
          <p:nvPr/>
        </p:nvSpPr>
        <p:spPr>
          <a:xfrm>
            <a:off x="4177862" y="5831350"/>
            <a:ext cx="6495393" cy="523220"/>
          </a:xfrm>
          <a:prstGeom prst="rect">
            <a:avLst/>
          </a:prstGeom>
          <a:noFill/>
        </p:spPr>
        <p:txBody>
          <a:bodyPr wrap="square" rtlCol="0">
            <a:spAutoFit/>
          </a:bodyPr>
          <a:lstStyle/>
          <a:p>
            <a:r>
              <a:rPr lang="en-US" sz="2800" dirty="0"/>
              <a:t>How could you display the data?</a:t>
            </a:r>
          </a:p>
        </p:txBody>
      </p:sp>
    </p:spTree>
    <p:extLst>
      <p:ext uri="{BB962C8B-B14F-4D97-AF65-F5344CB8AC3E}">
        <p14:creationId xmlns:p14="http://schemas.microsoft.com/office/powerpoint/2010/main" val="1379831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 name="Picture 4"/>
          <p:cNvPicPr/>
          <p:nvPr/>
        </p:nvPicPr>
        <p:blipFill>
          <a:blip r:embed="rId3"/>
          <a:stretch>
            <a:fillRect/>
          </a:stretch>
        </p:blipFill>
        <p:spPr>
          <a:xfrm>
            <a:off x="3047880" y="1752480"/>
            <a:ext cx="5943240" cy="4568400"/>
          </a:xfrm>
          <a:prstGeom prst="rect">
            <a:avLst/>
          </a:prstGeom>
          <a:ln>
            <a:noFill/>
          </a:ln>
        </p:spPr>
      </p:pic>
    </p:spTree>
    <p:extLst>
      <p:ext uri="{BB962C8B-B14F-4D97-AF65-F5344CB8AC3E}">
        <p14:creationId xmlns:p14="http://schemas.microsoft.com/office/powerpoint/2010/main" val="162075990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 name="Picture 4"/>
          <p:cNvPicPr/>
          <p:nvPr/>
        </p:nvPicPr>
        <p:blipFill>
          <a:blip r:embed="rId3"/>
          <a:stretch>
            <a:fillRect/>
          </a:stretch>
        </p:blipFill>
        <p:spPr>
          <a:xfrm>
            <a:off x="3047880" y="1752480"/>
            <a:ext cx="5943240" cy="4568400"/>
          </a:xfrm>
          <a:prstGeom prst="rect">
            <a:avLst/>
          </a:prstGeom>
          <a:ln>
            <a:noFill/>
          </a:ln>
        </p:spPr>
      </p:pic>
      <p:sp>
        <p:nvSpPr>
          <p:cNvPr id="10" name="TextShape 1"/>
          <p:cNvSpPr txBox="1"/>
          <p:nvPr/>
        </p:nvSpPr>
        <p:spPr>
          <a:xfrm>
            <a:off x="2209800" y="609480"/>
            <a:ext cx="7772040" cy="1142640"/>
          </a:xfrm>
          <a:prstGeom prst="rect">
            <a:avLst/>
          </a:prstGeom>
        </p:spPr>
        <p:txBody>
          <a:bodyPr anchor="ctr"/>
          <a:lstStyle/>
          <a:p>
            <a:pPr>
              <a:lnSpc>
                <a:spcPct val="100000"/>
              </a:lnSpc>
            </a:pPr>
            <a:r>
              <a:rPr lang="en-US" sz="4400" dirty="0">
                <a:solidFill>
                  <a:srgbClr val="333399"/>
                </a:solidFill>
                <a:latin typeface="Arial"/>
                <a:ea typeface="ＭＳ Ｐゴシック"/>
              </a:rPr>
              <a:t>Bar graph</a:t>
            </a:r>
            <a:endParaRPr dirty="0"/>
          </a:p>
        </p:txBody>
      </p:sp>
    </p:spTree>
    <p:extLst>
      <p:ext uri="{BB962C8B-B14F-4D97-AF65-F5344CB8AC3E}">
        <p14:creationId xmlns:p14="http://schemas.microsoft.com/office/powerpoint/2010/main" val="24251716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Picture 4"/>
          <p:cNvPicPr/>
          <p:nvPr/>
        </p:nvPicPr>
        <p:blipFill>
          <a:blip r:embed="rId2"/>
          <a:stretch>
            <a:fillRect/>
          </a:stretch>
        </p:blipFill>
        <p:spPr>
          <a:xfrm>
            <a:off x="3505080" y="2133720"/>
            <a:ext cx="5028840" cy="3568320"/>
          </a:xfrm>
          <a:prstGeom prst="rect">
            <a:avLst/>
          </a:prstGeom>
          <a:ln>
            <a:noFill/>
          </a:ln>
        </p:spPr>
      </p:pic>
    </p:spTree>
    <p:extLst>
      <p:ext uri="{BB962C8B-B14F-4D97-AF65-F5344CB8AC3E}">
        <p14:creationId xmlns:p14="http://schemas.microsoft.com/office/powerpoint/2010/main" val="37210363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Picture 4"/>
          <p:cNvPicPr/>
          <p:nvPr/>
        </p:nvPicPr>
        <p:blipFill>
          <a:blip r:embed="rId2"/>
          <a:stretch>
            <a:fillRect/>
          </a:stretch>
        </p:blipFill>
        <p:spPr>
          <a:xfrm>
            <a:off x="3505080" y="2133720"/>
            <a:ext cx="5028840" cy="3568320"/>
          </a:xfrm>
          <a:prstGeom prst="rect">
            <a:avLst/>
          </a:prstGeom>
          <a:ln>
            <a:noFill/>
          </a:ln>
        </p:spPr>
      </p:pic>
      <p:sp>
        <p:nvSpPr>
          <p:cNvPr id="5" name="TextShape 1"/>
          <p:cNvSpPr txBox="1"/>
          <p:nvPr/>
        </p:nvSpPr>
        <p:spPr>
          <a:xfrm>
            <a:off x="2209800" y="609480"/>
            <a:ext cx="7772040" cy="1142640"/>
          </a:xfrm>
          <a:prstGeom prst="rect">
            <a:avLst/>
          </a:prstGeom>
        </p:spPr>
        <p:txBody>
          <a:bodyPr anchor="ctr"/>
          <a:lstStyle/>
          <a:p>
            <a:pPr>
              <a:lnSpc>
                <a:spcPct val="100000"/>
              </a:lnSpc>
            </a:pPr>
            <a:r>
              <a:rPr lang="en-US" sz="4400" dirty="0">
                <a:solidFill>
                  <a:srgbClr val="333399"/>
                </a:solidFill>
                <a:latin typeface="Arial"/>
                <a:ea typeface="ＭＳ Ｐゴシック"/>
              </a:rPr>
              <a:t>Grouped bar graph</a:t>
            </a:r>
            <a:endParaRPr dirty="0"/>
          </a:p>
        </p:txBody>
      </p:sp>
    </p:spTree>
    <p:extLst>
      <p:ext uri="{BB962C8B-B14F-4D97-AF65-F5344CB8AC3E}">
        <p14:creationId xmlns:p14="http://schemas.microsoft.com/office/powerpoint/2010/main" val="1202233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Picture 7"/>
          <p:cNvPicPr/>
          <p:nvPr/>
        </p:nvPicPr>
        <p:blipFill>
          <a:blip r:embed="rId2"/>
          <a:stretch>
            <a:fillRect/>
          </a:stretch>
        </p:blipFill>
        <p:spPr>
          <a:xfrm>
            <a:off x="2362080" y="2065282"/>
            <a:ext cx="7081465" cy="4300237"/>
          </a:xfrm>
          <a:prstGeom prst="rect">
            <a:avLst/>
          </a:prstGeom>
          <a:ln>
            <a:noFill/>
          </a:ln>
        </p:spPr>
      </p:pic>
    </p:spTree>
    <p:extLst>
      <p:ext uri="{BB962C8B-B14F-4D97-AF65-F5344CB8AC3E}">
        <p14:creationId xmlns:p14="http://schemas.microsoft.com/office/powerpoint/2010/main" val="29964959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Picture 7"/>
          <p:cNvPicPr/>
          <p:nvPr/>
        </p:nvPicPr>
        <p:blipFill>
          <a:blip r:embed="rId2"/>
          <a:stretch>
            <a:fillRect/>
          </a:stretch>
        </p:blipFill>
        <p:spPr>
          <a:xfrm>
            <a:off x="2362080" y="2065282"/>
            <a:ext cx="7081465" cy="4300237"/>
          </a:xfrm>
          <a:prstGeom prst="rect">
            <a:avLst/>
          </a:prstGeom>
          <a:ln>
            <a:noFill/>
          </a:ln>
        </p:spPr>
      </p:pic>
      <p:sp>
        <p:nvSpPr>
          <p:cNvPr id="7" name="TextShape 1"/>
          <p:cNvSpPr txBox="1"/>
          <p:nvPr/>
        </p:nvSpPr>
        <p:spPr>
          <a:xfrm>
            <a:off x="2209800" y="609480"/>
            <a:ext cx="7772040" cy="1142640"/>
          </a:xfrm>
          <a:prstGeom prst="rect">
            <a:avLst/>
          </a:prstGeom>
        </p:spPr>
        <p:txBody>
          <a:bodyPr anchor="ctr"/>
          <a:lstStyle/>
          <a:p>
            <a:pPr>
              <a:lnSpc>
                <a:spcPct val="100000"/>
              </a:lnSpc>
            </a:pPr>
            <a:r>
              <a:rPr lang="en-US" sz="4400" dirty="0">
                <a:solidFill>
                  <a:srgbClr val="333399"/>
                </a:solidFill>
                <a:latin typeface="Arial"/>
                <a:ea typeface="ＭＳ Ｐゴシック"/>
              </a:rPr>
              <a:t>Histogram</a:t>
            </a:r>
            <a:endParaRPr dirty="0"/>
          </a:p>
        </p:txBody>
      </p:sp>
    </p:spTree>
    <p:extLst>
      <p:ext uri="{BB962C8B-B14F-4D97-AF65-F5344CB8AC3E}">
        <p14:creationId xmlns:p14="http://schemas.microsoft.com/office/powerpoint/2010/main" val="18003028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 name="Picture 5"/>
          <p:cNvPicPr/>
          <p:nvPr/>
        </p:nvPicPr>
        <p:blipFill>
          <a:blip r:embed="rId2"/>
          <a:stretch>
            <a:fillRect/>
          </a:stretch>
        </p:blipFill>
        <p:spPr>
          <a:xfrm>
            <a:off x="1425241" y="2508766"/>
            <a:ext cx="9831196" cy="1747924"/>
          </a:xfrm>
          <a:prstGeom prst="rect">
            <a:avLst/>
          </a:prstGeom>
          <a:ln>
            <a:noFill/>
          </a:ln>
        </p:spPr>
      </p:pic>
    </p:spTree>
    <p:extLst>
      <p:ext uri="{BB962C8B-B14F-4D97-AF65-F5344CB8AC3E}">
        <p14:creationId xmlns:p14="http://schemas.microsoft.com/office/powerpoint/2010/main" val="30009340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 name="Picture 5"/>
          <p:cNvPicPr/>
          <p:nvPr/>
        </p:nvPicPr>
        <p:blipFill>
          <a:blip r:embed="rId2"/>
          <a:stretch>
            <a:fillRect/>
          </a:stretch>
        </p:blipFill>
        <p:spPr>
          <a:xfrm>
            <a:off x="1425241" y="2508766"/>
            <a:ext cx="9831196" cy="1747924"/>
          </a:xfrm>
          <a:prstGeom prst="rect">
            <a:avLst/>
          </a:prstGeom>
          <a:ln>
            <a:noFill/>
          </a:ln>
        </p:spPr>
      </p:pic>
      <p:sp>
        <p:nvSpPr>
          <p:cNvPr id="4" name="TextShape 1"/>
          <p:cNvSpPr txBox="1"/>
          <p:nvPr/>
        </p:nvSpPr>
        <p:spPr>
          <a:xfrm>
            <a:off x="2209800" y="609480"/>
            <a:ext cx="7772040" cy="1142640"/>
          </a:xfrm>
          <a:prstGeom prst="rect">
            <a:avLst/>
          </a:prstGeom>
        </p:spPr>
        <p:txBody>
          <a:bodyPr anchor="ctr"/>
          <a:lstStyle/>
          <a:p>
            <a:pPr>
              <a:lnSpc>
                <a:spcPct val="100000"/>
              </a:lnSpc>
            </a:pPr>
            <a:r>
              <a:rPr lang="en-US" sz="4400" dirty="0">
                <a:solidFill>
                  <a:srgbClr val="333399"/>
                </a:solidFill>
                <a:latin typeface="Arial"/>
                <a:ea typeface="ＭＳ Ｐゴシック"/>
              </a:rPr>
              <a:t>Histograms</a:t>
            </a:r>
            <a:endParaRPr dirty="0"/>
          </a:p>
        </p:txBody>
      </p:sp>
    </p:spTree>
    <p:extLst>
      <p:ext uri="{BB962C8B-B14F-4D97-AF65-F5344CB8AC3E}">
        <p14:creationId xmlns:p14="http://schemas.microsoft.com/office/powerpoint/2010/main" val="130193976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Picture 254"/>
          <p:cNvPicPr/>
          <p:nvPr/>
        </p:nvPicPr>
        <p:blipFill rotWithShape="1">
          <a:blip r:embed="rId2"/>
          <a:srcRect l="21539" t="19255"/>
          <a:stretch/>
        </p:blipFill>
        <p:spPr>
          <a:xfrm>
            <a:off x="2695903" y="1277004"/>
            <a:ext cx="5628290" cy="3941379"/>
          </a:xfrm>
          <a:prstGeom prst="rect">
            <a:avLst/>
          </a:prstGeom>
          <a:ln>
            <a:noFill/>
          </a:ln>
        </p:spPr>
      </p:pic>
      <p:sp>
        <p:nvSpPr>
          <p:cNvPr id="9" name="TextBox 8"/>
          <p:cNvSpPr txBox="1"/>
          <p:nvPr/>
        </p:nvSpPr>
        <p:spPr>
          <a:xfrm rot="16200000">
            <a:off x="745450" y="2075365"/>
            <a:ext cx="3026980" cy="830997"/>
          </a:xfrm>
          <a:prstGeom prst="rect">
            <a:avLst/>
          </a:prstGeom>
          <a:noFill/>
        </p:spPr>
        <p:txBody>
          <a:bodyPr wrap="square" rtlCol="0">
            <a:spAutoFit/>
          </a:bodyPr>
          <a:lstStyle/>
          <a:p>
            <a:r>
              <a:rPr lang="en-US" sz="2400" dirty="0"/>
              <a:t>Cumulative</a:t>
            </a:r>
          </a:p>
          <a:p>
            <a:r>
              <a:rPr lang="en-US" sz="2400" dirty="0"/>
              <a:t>frequency</a:t>
            </a:r>
          </a:p>
        </p:txBody>
      </p:sp>
    </p:spTree>
    <p:extLst>
      <p:ext uri="{BB962C8B-B14F-4D97-AF65-F5344CB8AC3E}">
        <p14:creationId xmlns:p14="http://schemas.microsoft.com/office/powerpoint/2010/main" val="39864200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extShape 1"/>
          <p:cNvSpPr txBox="1"/>
          <p:nvPr/>
        </p:nvSpPr>
        <p:spPr>
          <a:xfrm>
            <a:off x="1739928" y="497232"/>
            <a:ext cx="7772040" cy="1142640"/>
          </a:xfrm>
          <a:prstGeom prst="rect">
            <a:avLst/>
          </a:prstGeom>
        </p:spPr>
        <p:txBody>
          <a:bodyPr anchor="ctr"/>
          <a:lstStyle/>
          <a:p>
            <a:pPr>
              <a:lnSpc>
                <a:spcPct val="100000"/>
              </a:lnSpc>
            </a:pPr>
            <a:r>
              <a:rPr lang="en-US" sz="4400" dirty="0">
                <a:solidFill>
                  <a:srgbClr val="333399"/>
                </a:solidFill>
                <a:latin typeface="Arial"/>
                <a:ea typeface="ＭＳ Ｐゴシック"/>
              </a:rPr>
              <a:t>A </a:t>
            </a:r>
            <a:r>
              <a:rPr lang="en-US" sz="5400" b="1" dirty="0">
                <a:solidFill>
                  <a:srgbClr val="333399"/>
                </a:solidFill>
                <a:latin typeface="Arial"/>
                <a:ea typeface="ＭＳ Ｐゴシック"/>
              </a:rPr>
              <a:t>population</a:t>
            </a:r>
            <a:r>
              <a:rPr lang="en-US" sz="4400" dirty="0">
                <a:solidFill>
                  <a:srgbClr val="333399"/>
                </a:solidFill>
                <a:latin typeface="Arial"/>
                <a:ea typeface="ＭＳ Ｐゴシック"/>
              </a:rPr>
              <a:t> of starfish</a:t>
            </a:r>
            <a:endParaRPr dirty="0"/>
          </a:p>
        </p:txBody>
      </p:sp>
      <p:pic>
        <p:nvPicPr>
          <p:cNvPr id="276" name="Picture 4"/>
          <p:cNvPicPr/>
          <p:nvPr/>
        </p:nvPicPr>
        <p:blipFill>
          <a:blip r:embed="rId3"/>
          <a:stretch>
            <a:fillRect/>
          </a:stretch>
        </p:blipFill>
        <p:spPr>
          <a:xfrm>
            <a:off x="1739928" y="1475280"/>
            <a:ext cx="6617688" cy="4519664"/>
          </a:xfrm>
          <a:prstGeom prst="rect">
            <a:avLst/>
          </a:prstGeom>
          <a:ln>
            <a:noFill/>
          </a:ln>
        </p:spPr>
      </p:pic>
      <p:pic>
        <p:nvPicPr>
          <p:cNvPr id="277" name="Picture 1"/>
          <p:cNvPicPr/>
          <p:nvPr/>
        </p:nvPicPr>
        <p:blipFill>
          <a:blip r:embed="rId4"/>
          <a:stretch>
            <a:fillRect/>
          </a:stretch>
        </p:blipFill>
        <p:spPr>
          <a:xfrm>
            <a:off x="8357616" y="1475280"/>
            <a:ext cx="2426928" cy="1615392"/>
          </a:xfrm>
          <a:prstGeom prst="rect">
            <a:avLst/>
          </a:prstGeom>
          <a:ln>
            <a:noFill/>
          </a:ln>
        </p:spPr>
      </p:pic>
      <p:sp>
        <p:nvSpPr>
          <p:cNvPr id="2" name="TextBox 1"/>
          <p:cNvSpPr txBox="1"/>
          <p:nvPr/>
        </p:nvSpPr>
        <p:spPr>
          <a:xfrm>
            <a:off x="3456432" y="5994944"/>
            <a:ext cx="7328112" cy="646331"/>
          </a:xfrm>
          <a:prstGeom prst="rect">
            <a:avLst/>
          </a:prstGeom>
          <a:noFill/>
        </p:spPr>
        <p:txBody>
          <a:bodyPr wrap="square" rtlCol="0">
            <a:spAutoFit/>
          </a:bodyPr>
          <a:lstStyle/>
          <a:p>
            <a:pPr algn="r"/>
            <a:r>
              <a:rPr lang="en-US" sz="2800" dirty="0"/>
              <a:t>What </a:t>
            </a:r>
            <a:r>
              <a:rPr lang="en-US" sz="3600" b="1" dirty="0"/>
              <a:t>parameters</a:t>
            </a:r>
            <a:r>
              <a:rPr lang="en-US" sz="2800" dirty="0"/>
              <a:t> may we be interested in?</a:t>
            </a:r>
          </a:p>
        </p:txBody>
      </p:sp>
    </p:spTree>
    <p:extLst>
      <p:ext uri="{BB962C8B-B14F-4D97-AF65-F5344CB8AC3E}">
        <p14:creationId xmlns:p14="http://schemas.microsoft.com/office/powerpoint/2010/main" val="12848241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Picture 254"/>
          <p:cNvPicPr/>
          <p:nvPr/>
        </p:nvPicPr>
        <p:blipFill rotWithShape="1">
          <a:blip r:embed="rId2"/>
          <a:srcRect t="19255"/>
          <a:stretch/>
        </p:blipFill>
        <p:spPr>
          <a:xfrm>
            <a:off x="1150882" y="1277004"/>
            <a:ext cx="7173311" cy="3941379"/>
          </a:xfrm>
          <a:prstGeom prst="rect">
            <a:avLst/>
          </a:prstGeom>
          <a:ln>
            <a:noFill/>
          </a:ln>
        </p:spPr>
      </p:pic>
      <p:sp>
        <p:nvSpPr>
          <p:cNvPr id="4" name="TextShape 1"/>
          <p:cNvSpPr txBox="1"/>
          <p:nvPr/>
        </p:nvSpPr>
        <p:spPr>
          <a:xfrm>
            <a:off x="1387366" y="609480"/>
            <a:ext cx="10547131" cy="1142640"/>
          </a:xfrm>
          <a:prstGeom prst="rect">
            <a:avLst/>
          </a:prstGeom>
        </p:spPr>
        <p:txBody>
          <a:bodyPr anchor="ctr"/>
          <a:lstStyle/>
          <a:p>
            <a:pPr>
              <a:lnSpc>
                <a:spcPct val="100000"/>
              </a:lnSpc>
            </a:pPr>
            <a:r>
              <a:rPr lang="en-US" sz="3600" dirty="0">
                <a:solidFill>
                  <a:srgbClr val="333399"/>
                </a:solidFill>
                <a:latin typeface="Arial"/>
                <a:ea typeface="ＭＳ Ｐゴシック"/>
              </a:rPr>
              <a:t>Cumulative Distribution</a:t>
            </a:r>
            <a:endParaRPr sz="1400" dirty="0"/>
          </a:p>
        </p:txBody>
      </p:sp>
      <p:sp>
        <p:nvSpPr>
          <p:cNvPr id="2" name="TextBox 1"/>
          <p:cNvSpPr txBox="1"/>
          <p:nvPr/>
        </p:nvSpPr>
        <p:spPr>
          <a:xfrm>
            <a:off x="2270234" y="5424242"/>
            <a:ext cx="8166538" cy="1200329"/>
          </a:xfrm>
          <a:prstGeom prst="rect">
            <a:avLst/>
          </a:prstGeom>
          <a:noFill/>
        </p:spPr>
        <p:txBody>
          <a:bodyPr wrap="square" rtlCol="0">
            <a:spAutoFit/>
          </a:bodyPr>
          <a:lstStyle/>
          <a:p>
            <a:pPr marL="342900" indent="-342900">
              <a:buFont typeface="+mj-lt"/>
              <a:buAutoNum type="arabicPeriod"/>
            </a:pPr>
            <a:r>
              <a:rPr lang="en-US" sz="2400" dirty="0"/>
              <a:t>What is the </a:t>
            </a:r>
            <a:r>
              <a:rPr lang="en-US" sz="2400" b="1" dirty="0"/>
              <a:t>median</a:t>
            </a:r>
            <a:r>
              <a:rPr lang="en-US" sz="2400" dirty="0"/>
              <a:t> height?</a:t>
            </a:r>
          </a:p>
          <a:p>
            <a:pPr marL="342900" indent="-342900">
              <a:buFont typeface="+mj-lt"/>
              <a:buAutoNum type="arabicPeriod"/>
            </a:pPr>
            <a:r>
              <a:rPr lang="en-US" sz="2400" dirty="0"/>
              <a:t>What percent of students are less than 180 cm?  210 cm?</a:t>
            </a:r>
          </a:p>
          <a:p>
            <a:pPr marL="342900" indent="-342900">
              <a:buFont typeface="+mj-lt"/>
              <a:buAutoNum type="arabicPeriod"/>
            </a:pPr>
            <a:r>
              <a:rPr lang="en-US" sz="2400" dirty="0"/>
              <a:t>If I am 160 cm tall, what percentile am I?</a:t>
            </a:r>
          </a:p>
        </p:txBody>
      </p:sp>
    </p:spTree>
    <p:extLst>
      <p:ext uri="{BB962C8B-B14F-4D97-AF65-F5344CB8AC3E}">
        <p14:creationId xmlns:p14="http://schemas.microsoft.com/office/powerpoint/2010/main" val="173872449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CustomShape 1"/>
          <p:cNvSpPr/>
          <p:nvPr/>
        </p:nvSpPr>
        <p:spPr>
          <a:xfrm>
            <a:off x="3003646" y="5678169"/>
            <a:ext cx="7772086" cy="821880"/>
          </a:xfrm>
          <a:prstGeom prst="rect">
            <a:avLst/>
          </a:prstGeom>
          <a:noFill/>
          <a:ln>
            <a:noFill/>
          </a:ln>
        </p:spPr>
        <p:txBody>
          <a:bodyPr lIns="90000" tIns="45000" rIns="90000" bIns="45000"/>
          <a:lstStyle/>
          <a:p>
            <a:pPr>
              <a:lnSpc>
                <a:spcPct val="100000"/>
              </a:lnSpc>
            </a:pPr>
            <a:r>
              <a:rPr lang="en-US" sz="2400" dirty="0">
                <a:solidFill>
                  <a:srgbClr val="000000"/>
                </a:solidFill>
                <a:latin typeface="Arial"/>
                <a:ea typeface="ＭＳ Ｐゴシック"/>
              </a:rPr>
              <a:t>The cumulative frequency =</a:t>
            </a:r>
          </a:p>
          <a:p>
            <a:pPr>
              <a:lnSpc>
                <a:spcPct val="100000"/>
              </a:lnSpc>
            </a:pPr>
            <a:r>
              <a:rPr lang="en-US" sz="2400" dirty="0">
                <a:solidFill>
                  <a:srgbClr val="000000"/>
                </a:solidFill>
                <a:latin typeface="Arial"/>
                <a:ea typeface="ＭＳ Ｐゴシック"/>
              </a:rPr>
              <a:t>proportion of individuals equal to or less than that value</a:t>
            </a:r>
            <a:endParaRPr dirty="0"/>
          </a:p>
        </p:txBody>
      </p:sp>
      <p:pic>
        <p:nvPicPr>
          <p:cNvPr id="255" name="Picture 254"/>
          <p:cNvPicPr/>
          <p:nvPr/>
        </p:nvPicPr>
        <p:blipFill rotWithShape="1">
          <a:blip r:embed="rId2"/>
          <a:srcRect t="19255"/>
          <a:stretch/>
        </p:blipFill>
        <p:spPr>
          <a:xfrm>
            <a:off x="1150882" y="1277004"/>
            <a:ext cx="7173311" cy="3941379"/>
          </a:xfrm>
          <a:prstGeom prst="rect">
            <a:avLst/>
          </a:prstGeom>
          <a:ln>
            <a:noFill/>
          </a:ln>
        </p:spPr>
      </p:pic>
      <p:sp>
        <p:nvSpPr>
          <p:cNvPr id="4" name="TextShape 1"/>
          <p:cNvSpPr txBox="1"/>
          <p:nvPr/>
        </p:nvSpPr>
        <p:spPr>
          <a:xfrm>
            <a:off x="1387366" y="609480"/>
            <a:ext cx="10547131" cy="1142640"/>
          </a:xfrm>
          <a:prstGeom prst="rect">
            <a:avLst/>
          </a:prstGeom>
        </p:spPr>
        <p:txBody>
          <a:bodyPr anchor="ctr"/>
          <a:lstStyle/>
          <a:p>
            <a:pPr>
              <a:lnSpc>
                <a:spcPct val="100000"/>
              </a:lnSpc>
            </a:pPr>
            <a:r>
              <a:rPr lang="en-US" sz="3600" dirty="0">
                <a:solidFill>
                  <a:srgbClr val="333399"/>
                </a:solidFill>
                <a:latin typeface="Arial"/>
                <a:ea typeface="ＭＳ Ｐゴシック"/>
              </a:rPr>
              <a:t>Cumulative Distribution vs. Probability Distribution</a:t>
            </a:r>
            <a:endParaRPr sz="1400" dirty="0"/>
          </a:p>
        </p:txBody>
      </p:sp>
      <p:pic>
        <p:nvPicPr>
          <p:cNvPr id="5" name="Picture 5"/>
          <p:cNvPicPr/>
          <p:nvPr/>
        </p:nvPicPr>
        <p:blipFill rotWithShape="1">
          <a:blip r:embed="rId3"/>
          <a:srcRect l="24310" t="11608" r="50032"/>
          <a:stretch/>
        </p:blipFill>
        <p:spPr>
          <a:xfrm>
            <a:off x="8459258" y="2319361"/>
            <a:ext cx="3340173" cy="2045856"/>
          </a:xfrm>
          <a:prstGeom prst="rect">
            <a:avLst/>
          </a:prstGeom>
          <a:ln>
            <a:noFill/>
          </a:ln>
        </p:spPr>
      </p:pic>
      <p:sp>
        <p:nvSpPr>
          <p:cNvPr id="8" name="TextBox 7"/>
          <p:cNvSpPr txBox="1"/>
          <p:nvPr/>
        </p:nvSpPr>
        <p:spPr>
          <a:xfrm rot="16200000">
            <a:off x="6878237" y="2102376"/>
            <a:ext cx="3026980" cy="461665"/>
          </a:xfrm>
          <a:prstGeom prst="rect">
            <a:avLst/>
          </a:prstGeom>
          <a:noFill/>
        </p:spPr>
        <p:txBody>
          <a:bodyPr wrap="square" rtlCol="0">
            <a:spAutoFit/>
          </a:bodyPr>
          <a:lstStyle/>
          <a:p>
            <a:r>
              <a:rPr lang="en-US" sz="2400" dirty="0"/>
              <a:t>Frequency</a:t>
            </a:r>
          </a:p>
        </p:txBody>
      </p:sp>
    </p:spTree>
    <p:extLst>
      <p:ext uri="{BB962C8B-B14F-4D97-AF65-F5344CB8AC3E}">
        <p14:creationId xmlns:p14="http://schemas.microsoft.com/office/powerpoint/2010/main" val="10643502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extShape 1"/>
          <p:cNvSpPr txBox="1"/>
          <p:nvPr/>
        </p:nvSpPr>
        <p:spPr>
          <a:xfrm>
            <a:off x="1524000" y="228600"/>
            <a:ext cx="7772040" cy="1142640"/>
          </a:xfrm>
          <a:prstGeom prst="rect">
            <a:avLst/>
          </a:prstGeom>
        </p:spPr>
        <p:txBody>
          <a:bodyPr anchor="ctr"/>
          <a:lstStyle/>
          <a:p>
            <a:pPr>
              <a:lnSpc>
                <a:spcPct val="100000"/>
              </a:lnSpc>
            </a:pPr>
            <a:r>
              <a:rPr lang="en-US" sz="4400">
                <a:solidFill>
                  <a:srgbClr val="333399"/>
                </a:solidFill>
                <a:latin typeface="Arial"/>
                <a:ea typeface="ＭＳ Ｐゴシック"/>
              </a:rPr>
              <a:t>Multiple histograms</a:t>
            </a:r>
            <a:endParaRPr/>
          </a:p>
        </p:txBody>
      </p:sp>
      <p:sp>
        <p:nvSpPr>
          <p:cNvPr id="270" name="CustomShape 2"/>
          <p:cNvSpPr/>
          <p:nvPr/>
        </p:nvSpPr>
        <p:spPr>
          <a:xfrm>
            <a:off x="1671600" y="6254640"/>
            <a:ext cx="8811720" cy="303480"/>
          </a:xfrm>
          <a:prstGeom prst="rect">
            <a:avLst/>
          </a:prstGeom>
          <a:noFill/>
          <a:ln>
            <a:noFill/>
          </a:ln>
        </p:spPr>
        <p:txBody>
          <a:bodyPr wrap="none" lIns="90000" tIns="45000" rIns="90000" bIns="45000"/>
          <a:lstStyle/>
          <a:p>
            <a:pPr>
              <a:lnSpc>
                <a:spcPct val="100000"/>
              </a:lnSpc>
            </a:pPr>
            <a:r>
              <a:rPr lang="en-US" sz="1400">
                <a:solidFill>
                  <a:srgbClr val="000000"/>
                </a:solidFill>
                <a:latin typeface="Arial"/>
                <a:ea typeface="ＭＳ Ｐゴシック"/>
              </a:rPr>
              <a:t>Young, K. V., E. D. Brodie Jr., and E. D. Brodie III. 2004. How the horned lizard got its horns. Science 304:65.</a:t>
            </a:r>
            <a:endParaRPr/>
          </a:p>
        </p:txBody>
      </p:sp>
      <p:pic>
        <p:nvPicPr>
          <p:cNvPr id="271" name="Picture 6"/>
          <p:cNvPicPr/>
          <p:nvPr/>
        </p:nvPicPr>
        <p:blipFill>
          <a:blip r:embed="rId3"/>
          <a:stretch>
            <a:fillRect/>
          </a:stretch>
        </p:blipFill>
        <p:spPr>
          <a:xfrm>
            <a:off x="10358096" y="2175641"/>
            <a:ext cx="1239710" cy="1371240"/>
          </a:xfrm>
          <a:prstGeom prst="rect">
            <a:avLst/>
          </a:prstGeom>
          <a:ln>
            <a:noFill/>
          </a:ln>
        </p:spPr>
      </p:pic>
      <p:sp>
        <p:nvSpPr>
          <p:cNvPr id="272" name="CustomShape 3"/>
          <p:cNvSpPr/>
          <p:nvPr/>
        </p:nvSpPr>
        <p:spPr>
          <a:xfrm>
            <a:off x="8497560" y="6567480"/>
            <a:ext cx="2160720" cy="288360"/>
          </a:xfrm>
          <a:prstGeom prst="rect">
            <a:avLst/>
          </a:prstGeom>
          <a:noFill/>
          <a:ln>
            <a:noFill/>
          </a:ln>
        </p:spPr>
        <p:txBody>
          <a:bodyPr wrap="none" lIns="90000" tIns="45000" rIns="90000" bIns="45000"/>
          <a:lstStyle/>
          <a:p>
            <a:pPr>
              <a:lnSpc>
                <a:spcPct val="100000"/>
              </a:lnSpc>
            </a:pPr>
            <a:r>
              <a:rPr lang="en-US" sz="1300">
                <a:solidFill>
                  <a:srgbClr val="731F0C"/>
                </a:solidFill>
                <a:latin typeface="Arial"/>
                <a:ea typeface="ＭＳ Ｐゴシック"/>
              </a:rPr>
              <a:t>www.netcore.ca/~peleetom</a:t>
            </a:r>
            <a:endParaRPr/>
          </a:p>
        </p:txBody>
      </p:sp>
      <p:sp>
        <p:nvSpPr>
          <p:cNvPr id="273" name="CustomShape 4"/>
          <p:cNvSpPr/>
          <p:nvPr/>
        </p:nvSpPr>
        <p:spPr>
          <a:xfrm>
            <a:off x="10521822" y="3632480"/>
            <a:ext cx="1075984" cy="520039"/>
          </a:xfrm>
          <a:prstGeom prst="rect">
            <a:avLst/>
          </a:prstGeom>
          <a:noFill/>
          <a:ln>
            <a:noFill/>
          </a:ln>
        </p:spPr>
        <p:txBody>
          <a:bodyPr wrap="none" lIns="90000" tIns="45000" rIns="90000" bIns="45000"/>
          <a:lstStyle/>
          <a:p>
            <a:pPr>
              <a:lnSpc>
                <a:spcPct val="100000"/>
              </a:lnSpc>
            </a:pPr>
            <a:r>
              <a:rPr lang="en-US" sz="2000" dirty="0">
                <a:solidFill>
                  <a:srgbClr val="000000"/>
                </a:solidFill>
                <a:latin typeface="Arial"/>
                <a:ea typeface="ＭＳ Ｐゴシック"/>
              </a:rPr>
              <a:t>Shrike</a:t>
            </a:r>
            <a:endParaRPr dirty="0"/>
          </a:p>
        </p:txBody>
      </p:sp>
      <p:pic>
        <p:nvPicPr>
          <p:cNvPr id="274" name="Picture 273"/>
          <p:cNvPicPr/>
          <p:nvPr/>
        </p:nvPicPr>
        <p:blipFill>
          <a:blip r:embed="rId4"/>
          <a:stretch>
            <a:fillRect/>
          </a:stretch>
        </p:blipFill>
        <p:spPr>
          <a:xfrm>
            <a:off x="4648080" y="1600200"/>
            <a:ext cx="4343400" cy="4584600"/>
          </a:xfrm>
          <a:prstGeom prst="rect">
            <a:avLst/>
          </a:prstGeom>
          <a:ln>
            <a:noFill/>
          </a:ln>
        </p:spPr>
      </p:pic>
      <p:pic>
        <p:nvPicPr>
          <p:cNvPr id="275" name="Picture 274"/>
          <p:cNvPicPr/>
          <p:nvPr/>
        </p:nvPicPr>
        <p:blipFill>
          <a:blip r:embed="rId5"/>
          <a:stretch>
            <a:fillRect/>
          </a:stretch>
        </p:blipFill>
        <p:spPr>
          <a:xfrm>
            <a:off x="2133480" y="2057400"/>
            <a:ext cx="2311560" cy="3200400"/>
          </a:xfrm>
          <a:prstGeom prst="rect">
            <a:avLst/>
          </a:prstGeom>
          <a:ln>
            <a:noFill/>
          </a:ln>
        </p:spPr>
      </p:pic>
    </p:spTree>
    <p:extLst>
      <p:ext uri="{BB962C8B-B14F-4D97-AF65-F5344CB8AC3E}">
        <p14:creationId xmlns:p14="http://schemas.microsoft.com/office/powerpoint/2010/main" val="16689227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extShape 1"/>
          <p:cNvSpPr txBox="1"/>
          <p:nvPr/>
        </p:nvSpPr>
        <p:spPr>
          <a:xfrm>
            <a:off x="1311165" y="653040"/>
            <a:ext cx="10024242" cy="1142640"/>
          </a:xfrm>
          <a:prstGeom prst="rect">
            <a:avLst/>
          </a:prstGeom>
        </p:spPr>
        <p:txBody>
          <a:bodyPr anchor="ctr"/>
          <a:lstStyle/>
          <a:p>
            <a:pPr>
              <a:lnSpc>
                <a:spcPct val="100000"/>
              </a:lnSpc>
            </a:pPr>
            <a:r>
              <a:rPr lang="en-US" sz="4000" dirty="0">
                <a:solidFill>
                  <a:srgbClr val="333399"/>
                </a:solidFill>
                <a:latin typeface="Arial"/>
                <a:ea typeface="ＭＳ Ｐゴシック"/>
              </a:rPr>
              <a:t>Two ways of comparing 4 distributions</a:t>
            </a:r>
            <a:endParaRPr sz="1600" dirty="0"/>
          </a:p>
        </p:txBody>
      </p:sp>
      <p:pic>
        <p:nvPicPr>
          <p:cNvPr id="277" name="Picture 2"/>
          <p:cNvPicPr/>
          <p:nvPr/>
        </p:nvPicPr>
        <p:blipFill>
          <a:blip r:embed="rId2"/>
          <a:stretch>
            <a:fillRect/>
          </a:stretch>
        </p:blipFill>
        <p:spPr>
          <a:xfrm>
            <a:off x="2279640" y="1989000"/>
            <a:ext cx="3267720" cy="4032000"/>
          </a:xfrm>
          <a:prstGeom prst="rect">
            <a:avLst/>
          </a:prstGeom>
          <a:ln>
            <a:noFill/>
          </a:ln>
        </p:spPr>
      </p:pic>
      <p:pic>
        <p:nvPicPr>
          <p:cNvPr id="278" name="Picture 3"/>
          <p:cNvPicPr/>
          <p:nvPr/>
        </p:nvPicPr>
        <p:blipFill>
          <a:blip r:embed="rId3"/>
          <a:stretch>
            <a:fillRect/>
          </a:stretch>
        </p:blipFill>
        <p:spPr>
          <a:xfrm>
            <a:off x="6168000" y="2997000"/>
            <a:ext cx="4030200" cy="2124360"/>
          </a:xfrm>
          <a:prstGeom prst="rect">
            <a:avLst/>
          </a:prstGeom>
          <a:ln>
            <a:noFill/>
          </a:ln>
        </p:spPr>
      </p:pic>
      <p:sp>
        <p:nvSpPr>
          <p:cNvPr id="279" name="CustomShape 2"/>
          <p:cNvSpPr/>
          <p:nvPr/>
        </p:nvSpPr>
        <p:spPr>
          <a:xfrm>
            <a:off x="8438160" y="6381360"/>
            <a:ext cx="1572480" cy="455400"/>
          </a:xfrm>
          <a:prstGeom prst="rect">
            <a:avLst/>
          </a:prstGeom>
          <a:noFill/>
          <a:ln>
            <a:noFill/>
          </a:ln>
        </p:spPr>
        <p:txBody>
          <a:bodyPr wrap="none" lIns="90000" tIns="45000" rIns="90000" bIns="45000"/>
          <a:lstStyle/>
          <a:p>
            <a:pPr>
              <a:lnSpc>
                <a:spcPct val="100000"/>
              </a:lnSpc>
            </a:pPr>
            <a:r>
              <a:rPr lang="en-US" sz="2400" baseline="30000">
                <a:solidFill>
                  <a:srgbClr val="000000"/>
                </a:solidFill>
                <a:latin typeface="Arial"/>
                <a:ea typeface="ＭＳ Ｐゴシック"/>
              </a:rPr>
              <a:t>Beall et al. (2002)</a:t>
            </a:r>
            <a:endParaRPr/>
          </a:p>
        </p:txBody>
      </p:sp>
    </p:spTree>
    <p:extLst>
      <p:ext uri="{BB962C8B-B14F-4D97-AF65-F5344CB8AC3E}">
        <p14:creationId xmlns:p14="http://schemas.microsoft.com/office/powerpoint/2010/main" val="284059870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 name="Picture 1"/>
          <p:cNvPicPr/>
          <p:nvPr/>
        </p:nvPicPr>
        <p:blipFill>
          <a:blip r:embed="rId3"/>
          <a:stretch>
            <a:fillRect/>
          </a:stretch>
        </p:blipFill>
        <p:spPr>
          <a:xfrm>
            <a:off x="6024000" y="1917000"/>
            <a:ext cx="4176000" cy="3119040"/>
          </a:xfrm>
          <a:prstGeom prst="rect">
            <a:avLst/>
          </a:prstGeom>
          <a:ln>
            <a:noFill/>
          </a:ln>
        </p:spPr>
      </p:pic>
      <p:pic>
        <p:nvPicPr>
          <p:cNvPr id="284" name="Picture 2"/>
          <p:cNvPicPr/>
          <p:nvPr/>
        </p:nvPicPr>
        <p:blipFill>
          <a:blip r:embed="rId4"/>
          <a:stretch>
            <a:fillRect/>
          </a:stretch>
        </p:blipFill>
        <p:spPr>
          <a:xfrm>
            <a:off x="1775640" y="1917000"/>
            <a:ext cx="3901320" cy="3121200"/>
          </a:xfrm>
          <a:prstGeom prst="rect">
            <a:avLst/>
          </a:prstGeom>
          <a:ln>
            <a:noFill/>
          </a:ln>
        </p:spPr>
      </p:pic>
      <p:sp>
        <p:nvSpPr>
          <p:cNvPr id="285" name="CustomShape 2"/>
          <p:cNvSpPr/>
          <p:nvPr/>
        </p:nvSpPr>
        <p:spPr>
          <a:xfrm>
            <a:off x="4879200" y="6309360"/>
            <a:ext cx="1177920" cy="455400"/>
          </a:xfrm>
          <a:prstGeom prst="rect">
            <a:avLst/>
          </a:prstGeom>
          <a:noFill/>
          <a:ln>
            <a:noFill/>
          </a:ln>
        </p:spPr>
        <p:txBody>
          <a:bodyPr wrap="none" lIns="90000" tIns="45000" rIns="90000" bIns="45000"/>
          <a:lstStyle/>
          <a:p>
            <a:pPr>
              <a:lnSpc>
                <a:spcPct val="100000"/>
              </a:lnSpc>
            </a:pPr>
            <a:r>
              <a:rPr lang="en-US" sz="2400" baseline="30000">
                <a:solidFill>
                  <a:srgbClr val="000000"/>
                </a:solidFill>
                <a:latin typeface="Arial"/>
                <a:ea typeface="ＭＳ Ｐゴシック"/>
              </a:rPr>
              <a:t>Brooks 2000</a:t>
            </a:r>
            <a:endParaRPr/>
          </a:p>
        </p:txBody>
      </p:sp>
    </p:spTree>
    <p:extLst>
      <p:ext uri="{BB962C8B-B14F-4D97-AF65-F5344CB8AC3E}">
        <p14:creationId xmlns:p14="http://schemas.microsoft.com/office/powerpoint/2010/main" val="22488735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Shape 1"/>
          <p:cNvSpPr txBox="1"/>
          <p:nvPr/>
        </p:nvSpPr>
        <p:spPr>
          <a:xfrm>
            <a:off x="2209800" y="609480"/>
            <a:ext cx="7772040" cy="1142640"/>
          </a:xfrm>
          <a:prstGeom prst="rect">
            <a:avLst/>
          </a:prstGeom>
        </p:spPr>
        <p:txBody>
          <a:bodyPr anchor="ctr"/>
          <a:lstStyle/>
          <a:p>
            <a:pPr>
              <a:lnSpc>
                <a:spcPct val="100000"/>
              </a:lnSpc>
            </a:pPr>
            <a:r>
              <a:rPr lang="en-US" sz="4400" dirty="0">
                <a:solidFill>
                  <a:srgbClr val="333399"/>
                </a:solidFill>
                <a:latin typeface="Arial"/>
                <a:ea typeface="ＭＳ Ｐゴシック"/>
              </a:rPr>
              <a:t>Scatter plot</a:t>
            </a:r>
            <a:endParaRPr dirty="0"/>
          </a:p>
        </p:txBody>
      </p:sp>
      <p:pic>
        <p:nvPicPr>
          <p:cNvPr id="283" name="Picture 1"/>
          <p:cNvPicPr/>
          <p:nvPr/>
        </p:nvPicPr>
        <p:blipFill>
          <a:blip r:embed="rId3"/>
          <a:stretch>
            <a:fillRect/>
          </a:stretch>
        </p:blipFill>
        <p:spPr>
          <a:xfrm>
            <a:off x="6024000" y="1917000"/>
            <a:ext cx="4176000" cy="3119040"/>
          </a:xfrm>
          <a:prstGeom prst="rect">
            <a:avLst/>
          </a:prstGeom>
          <a:ln>
            <a:noFill/>
          </a:ln>
        </p:spPr>
      </p:pic>
      <p:pic>
        <p:nvPicPr>
          <p:cNvPr id="284" name="Picture 2"/>
          <p:cNvPicPr/>
          <p:nvPr/>
        </p:nvPicPr>
        <p:blipFill>
          <a:blip r:embed="rId4"/>
          <a:stretch>
            <a:fillRect/>
          </a:stretch>
        </p:blipFill>
        <p:spPr>
          <a:xfrm>
            <a:off x="1775640" y="1917000"/>
            <a:ext cx="3901320" cy="3121200"/>
          </a:xfrm>
          <a:prstGeom prst="rect">
            <a:avLst/>
          </a:prstGeom>
          <a:ln>
            <a:noFill/>
          </a:ln>
        </p:spPr>
      </p:pic>
      <p:sp>
        <p:nvSpPr>
          <p:cNvPr id="285" name="CustomShape 2"/>
          <p:cNvSpPr/>
          <p:nvPr/>
        </p:nvSpPr>
        <p:spPr>
          <a:xfrm>
            <a:off x="4879200" y="6309360"/>
            <a:ext cx="1177920" cy="455400"/>
          </a:xfrm>
          <a:prstGeom prst="rect">
            <a:avLst/>
          </a:prstGeom>
          <a:noFill/>
          <a:ln>
            <a:noFill/>
          </a:ln>
        </p:spPr>
        <p:txBody>
          <a:bodyPr wrap="none" lIns="90000" tIns="45000" rIns="90000" bIns="45000"/>
          <a:lstStyle/>
          <a:p>
            <a:pPr>
              <a:lnSpc>
                <a:spcPct val="100000"/>
              </a:lnSpc>
            </a:pPr>
            <a:r>
              <a:rPr lang="en-US" sz="2400" baseline="30000">
                <a:solidFill>
                  <a:srgbClr val="000000"/>
                </a:solidFill>
                <a:latin typeface="Arial"/>
                <a:ea typeface="ＭＳ Ｐゴシック"/>
              </a:rPr>
              <a:t>Brooks 2000</a:t>
            </a:r>
            <a:endParaRPr/>
          </a:p>
        </p:txBody>
      </p:sp>
    </p:spTree>
    <p:extLst>
      <p:ext uri="{BB962C8B-B14F-4D97-AF65-F5344CB8AC3E}">
        <p14:creationId xmlns:p14="http://schemas.microsoft.com/office/powerpoint/2010/main" val="13982838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3"/>
          <p:cNvSpPr>
            <a:spLocks noGrp="1" noChangeArrowheads="1"/>
          </p:cNvSpPr>
          <p:nvPr>
            <p:ph type="title"/>
          </p:nvPr>
        </p:nvSpPr>
        <p:spPr/>
        <p:txBody>
          <a:bodyPr/>
          <a:lstStyle/>
          <a:p>
            <a:pPr eaLnBrk="1" hangingPunct="1"/>
            <a:r>
              <a:rPr lang="en-US" altLang="en-US" dirty="0"/>
              <a:t>Check 7.</a:t>
            </a:r>
            <a:br>
              <a:rPr lang="en-US" altLang="en-US" dirty="0"/>
            </a:br>
            <a:r>
              <a:rPr lang="en-US" altLang="en-US" dirty="0"/>
              <a:t>Describing Distributions</a:t>
            </a:r>
          </a:p>
        </p:txBody>
      </p:sp>
      <p:sp>
        <p:nvSpPr>
          <p:cNvPr id="3" name="Content Placeholder 2"/>
          <p:cNvSpPr>
            <a:spLocks noGrp="1"/>
          </p:cNvSpPr>
          <p:nvPr>
            <p:ph sz="half" idx="1"/>
          </p:nvPr>
        </p:nvSpPr>
        <p:spPr/>
        <p:txBody>
          <a:bodyPr>
            <a:normAutofit/>
          </a:bodyPr>
          <a:lstStyle/>
          <a:p>
            <a:pPr marL="0" indent="0">
              <a:buNone/>
            </a:pPr>
            <a:r>
              <a:rPr lang="en-US" sz="2800" dirty="0"/>
              <a:t>Center</a:t>
            </a:r>
          </a:p>
          <a:p>
            <a:pPr lvl="1"/>
            <a:r>
              <a:rPr lang="en-US" sz="2600" dirty="0"/>
              <a:t>Mean</a:t>
            </a:r>
          </a:p>
          <a:p>
            <a:pPr lvl="1"/>
            <a:r>
              <a:rPr lang="en-US" sz="2600" dirty="0"/>
              <a:t>Median</a:t>
            </a:r>
          </a:p>
          <a:p>
            <a:pPr lvl="1"/>
            <a:r>
              <a:rPr lang="en-US" sz="2600" dirty="0"/>
              <a:t>Mode</a:t>
            </a:r>
          </a:p>
        </p:txBody>
      </p:sp>
      <p:sp>
        <p:nvSpPr>
          <p:cNvPr id="6" name="Rectangle 4"/>
          <p:cNvSpPr>
            <a:spLocks noGrp="1" noChangeArrowheads="1"/>
          </p:cNvSpPr>
          <p:nvPr>
            <p:ph sz="half" idx="2"/>
          </p:nvPr>
        </p:nvSpPr>
        <p:spPr/>
        <p:txBody>
          <a:bodyPr>
            <a:normAutofit/>
          </a:bodyPr>
          <a:lstStyle/>
          <a:p>
            <a:pPr marL="0" indent="0" eaLnBrk="1" hangingPunct="1">
              <a:buNone/>
            </a:pPr>
            <a:r>
              <a:rPr lang="en-US" altLang="en-US" sz="2800" dirty="0"/>
              <a:t>Width</a:t>
            </a:r>
          </a:p>
          <a:p>
            <a:pPr lvl="1"/>
            <a:r>
              <a:rPr lang="en-US" altLang="en-US" sz="2600" dirty="0"/>
              <a:t>Range</a:t>
            </a:r>
          </a:p>
          <a:p>
            <a:pPr lvl="1"/>
            <a:r>
              <a:rPr lang="en-US" altLang="en-US" sz="2600" dirty="0"/>
              <a:t>Standard deviation (SD)</a:t>
            </a:r>
          </a:p>
          <a:p>
            <a:pPr lvl="1"/>
            <a:r>
              <a:rPr lang="en-US" altLang="en-US" sz="2600" dirty="0"/>
              <a:t>Variance</a:t>
            </a:r>
          </a:p>
          <a:p>
            <a:pPr lvl="1"/>
            <a:r>
              <a:rPr lang="en-US" altLang="en-US" sz="2600" dirty="0"/>
              <a:t>Coefficient of variation (CV)</a:t>
            </a:r>
          </a:p>
        </p:txBody>
      </p:sp>
    </p:spTree>
    <p:extLst>
      <p:ext uri="{BB962C8B-B14F-4D97-AF65-F5344CB8AC3E}">
        <p14:creationId xmlns:p14="http://schemas.microsoft.com/office/powerpoint/2010/main" val="3339570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ltLang="en-US" dirty="0"/>
              <a:t>Range</a:t>
            </a:r>
          </a:p>
        </p:txBody>
      </p:sp>
      <p:pic>
        <p:nvPicPr>
          <p:cNvPr id="47106" name="Picture 5" descr="whitlock_3.2-1.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1905000"/>
            <a:ext cx="8520113"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7506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a:xfrm>
            <a:off x="1736725" y="608014"/>
            <a:ext cx="7772400" cy="1143000"/>
          </a:xfrm>
        </p:spPr>
        <p:txBody>
          <a:bodyPr/>
          <a:lstStyle/>
          <a:p>
            <a:pPr eaLnBrk="1" hangingPunct="1"/>
            <a:r>
              <a:rPr lang="en-US" altLang="en-US" dirty="0"/>
              <a:t>Variance in a population</a:t>
            </a:r>
          </a:p>
        </p:txBody>
      </p:sp>
      <p:graphicFrame>
        <p:nvGraphicFramePr>
          <p:cNvPr id="50178" name="Object 2"/>
          <p:cNvGraphicFramePr>
            <a:graphicFrameLocks noChangeAspect="1"/>
          </p:cNvGraphicFramePr>
          <p:nvPr>
            <p:ph type="body" idx="1"/>
          </p:nvPr>
        </p:nvGraphicFramePr>
        <p:xfrm>
          <a:off x="2682875" y="1600201"/>
          <a:ext cx="6826250" cy="3694113"/>
        </p:xfrm>
        <a:graphic>
          <a:graphicData uri="http://schemas.openxmlformats.org/presentationml/2006/ole">
            <mc:AlternateContent xmlns:mc="http://schemas.openxmlformats.org/markup-compatibility/2006">
              <mc:Choice xmlns:v="urn:schemas-microsoft-com:vml" Requires="v">
                <p:oleObj spid="_x0000_s10245" name="Equation" r:id="rId4" imgW="1079500" imgH="584200" progId="Equation.3">
                  <p:embed/>
                </p:oleObj>
              </mc:Choice>
              <mc:Fallback>
                <p:oleObj name="Equation" r:id="rId4" imgW="1079500" imgH="584200" progId="Equation.3">
                  <p:embed/>
                  <p:pic>
                    <p:nvPicPr>
                      <p:cNvPr id="5017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2875" y="1600201"/>
                        <a:ext cx="6826250"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0179" name="Rectangle 4"/>
          <p:cNvSpPr>
            <a:spLocks noChangeArrowheads="1"/>
          </p:cNvSpPr>
          <p:nvPr/>
        </p:nvSpPr>
        <p:spPr bwMode="auto">
          <a:xfrm>
            <a:off x="2743200" y="5715001"/>
            <a:ext cx="7670800"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Helvetica" panose="020B0604020202020204" pitchFamily="34" charset="0"/>
                <a:ea typeface="MS PGothic" panose="020B0600070205080204" pitchFamily="34" charset="-128"/>
              </a:defRPr>
            </a:lvl1pPr>
            <a:lvl2pPr marL="742950" indent="-285750">
              <a:defRPr sz="2800">
                <a:solidFill>
                  <a:schemeClr val="tx1"/>
                </a:solidFill>
                <a:latin typeface="Helvetica" panose="020B0604020202020204" pitchFamily="34" charset="0"/>
                <a:ea typeface="MS PGothic" panose="020B0600070205080204" pitchFamily="34" charset="-128"/>
              </a:defRPr>
            </a:lvl2pPr>
            <a:lvl3pPr marL="1143000" indent="-228600">
              <a:defRPr sz="2800">
                <a:solidFill>
                  <a:schemeClr val="tx1"/>
                </a:solidFill>
                <a:latin typeface="Helvetica" panose="020B0604020202020204" pitchFamily="34" charset="0"/>
                <a:ea typeface="MS PGothic" panose="020B0600070205080204" pitchFamily="34" charset="-128"/>
              </a:defRPr>
            </a:lvl3pPr>
            <a:lvl4pPr marL="1600200" indent="-228600">
              <a:defRPr sz="2800">
                <a:solidFill>
                  <a:schemeClr val="tx1"/>
                </a:solidFill>
                <a:latin typeface="Helvetica" panose="020B0604020202020204" pitchFamily="34" charset="0"/>
                <a:ea typeface="MS PGothic" panose="020B0600070205080204" pitchFamily="34" charset="-128"/>
              </a:defRPr>
            </a:lvl4pPr>
            <a:lvl5pPr marL="2057400" indent="-228600">
              <a:defRPr sz="28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9pPr>
          </a:lstStyle>
          <a:p>
            <a:r>
              <a:rPr lang="en-US" altLang="en-US" i="1"/>
              <a:t>N </a:t>
            </a:r>
            <a:r>
              <a:rPr lang="en-US" altLang="en-US"/>
              <a:t>is the number of individuals in the population.</a:t>
            </a:r>
          </a:p>
          <a:p>
            <a:r>
              <a:rPr lang="en-US" altLang="en-US" i="1">
                <a:latin typeface="Symbol" panose="05050102010706020507" pitchFamily="18" charset="2"/>
              </a:rPr>
              <a:t>m</a:t>
            </a:r>
            <a:r>
              <a:rPr lang="en-US" altLang="en-US"/>
              <a:t> is the true mean of the population.</a:t>
            </a:r>
          </a:p>
        </p:txBody>
      </p:sp>
    </p:spTree>
    <p:extLst>
      <p:ext uri="{BB962C8B-B14F-4D97-AF65-F5344CB8AC3E}">
        <p14:creationId xmlns:p14="http://schemas.microsoft.com/office/powerpoint/2010/main" val="28470233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en-US" altLang="en-US"/>
              <a:t>Sample variance</a:t>
            </a:r>
          </a:p>
        </p:txBody>
      </p:sp>
      <p:graphicFrame>
        <p:nvGraphicFramePr>
          <p:cNvPr id="52226" name="Object 2"/>
          <p:cNvGraphicFramePr>
            <a:graphicFrameLocks noChangeAspect="1"/>
          </p:cNvGraphicFramePr>
          <p:nvPr>
            <p:ph type="body" idx="1"/>
          </p:nvPr>
        </p:nvGraphicFramePr>
        <p:xfrm>
          <a:off x="2847976" y="1447801"/>
          <a:ext cx="6600825" cy="3960813"/>
        </p:xfrm>
        <a:graphic>
          <a:graphicData uri="http://schemas.openxmlformats.org/presentationml/2006/ole">
            <mc:AlternateContent xmlns:mc="http://schemas.openxmlformats.org/markup-compatibility/2006">
              <mc:Choice xmlns:v="urn:schemas-microsoft-com:vml" Requires="v">
                <p:oleObj spid="_x0000_s11269" name="Equation" r:id="rId4" imgW="1016000" imgH="609600" progId="Equation.3">
                  <p:embed/>
                </p:oleObj>
              </mc:Choice>
              <mc:Fallback>
                <p:oleObj name="Equation" r:id="rId4" imgW="1016000" imgH="609600" progId="Equation.3">
                  <p:embed/>
                  <p:pic>
                    <p:nvPicPr>
                      <p:cNvPr id="522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7976" y="1447801"/>
                        <a:ext cx="6600825"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27" name="Rectangle 4"/>
          <p:cNvSpPr>
            <a:spLocks noChangeArrowheads="1"/>
          </p:cNvSpPr>
          <p:nvPr/>
        </p:nvSpPr>
        <p:spPr bwMode="auto">
          <a:xfrm>
            <a:off x="4460876" y="5984876"/>
            <a:ext cx="3311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Helvetica" panose="020B0604020202020204" pitchFamily="34" charset="0"/>
                <a:ea typeface="MS PGothic" panose="020B0600070205080204" pitchFamily="34" charset="-128"/>
              </a:defRPr>
            </a:lvl1pPr>
            <a:lvl2pPr marL="742950" indent="-285750">
              <a:defRPr sz="2800">
                <a:solidFill>
                  <a:schemeClr val="tx1"/>
                </a:solidFill>
                <a:latin typeface="Helvetica" panose="020B0604020202020204" pitchFamily="34" charset="0"/>
                <a:ea typeface="MS PGothic" panose="020B0600070205080204" pitchFamily="34" charset="-128"/>
              </a:defRPr>
            </a:lvl2pPr>
            <a:lvl3pPr marL="1143000" indent="-228600">
              <a:defRPr sz="2800">
                <a:solidFill>
                  <a:schemeClr val="tx1"/>
                </a:solidFill>
                <a:latin typeface="Helvetica" panose="020B0604020202020204" pitchFamily="34" charset="0"/>
                <a:ea typeface="MS PGothic" panose="020B0600070205080204" pitchFamily="34" charset="-128"/>
              </a:defRPr>
            </a:lvl3pPr>
            <a:lvl4pPr marL="1600200" indent="-228600">
              <a:defRPr sz="2800">
                <a:solidFill>
                  <a:schemeClr val="tx1"/>
                </a:solidFill>
                <a:latin typeface="Helvetica" panose="020B0604020202020204" pitchFamily="34" charset="0"/>
                <a:ea typeface="MS PGothic" panose="020B0600070205080204" pitchFamily="34" charset="-128"/>
              </a:defRPr>
            </a:lvl4pPr>
            <a:lvl5pPr marL="2057400" indent="-228600">
              <a:defRPr sz="28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9pPr>
          </a:lstStyle>
          <a:p>
            <a:r>
              <a:rPr lang="en-US" altLang="en-US" i="1"/>
              <a:t>n</a:t>
            </a:r>
            <a:r>
              <a:rPr lang="en-US" altLang="en-US"/>
              <a:t> is the sample size</a:t>
            </a:r>
            <a:endParaRPr lang="en-US" altLang="en-US" i="1"/>
          </a:p>
        </p:txBody>
      </p:sp>
    </p:spTree>
    <p:extLst>
      <p:ext uri="{BB962C8B-B14F-4D97-AF65-F5344CB8AC3E}">
        <p14:creationId xmlns:p14="http://schemas.microsoft.com/office/powerpoint/2010/main" val="2506678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Picture 4"/>
          <p:cNvPicPr/>
          <p:nvPr/>
        </p:nvPicPr>
        <p:blipFill>
          <a:blip r:embed="rId3"/>
          <a:stretch>
            <a:fillRect/>
          </a:stretch>
        </p:blipFill>
        <p:spPr>
          <a:xfrm>
            <a:off x="1600320" y="1102026"/>
            <a:ext cx="7872864" cy="5047510"/>
          </a:xfrm>
          <a:prstGeom prst="rect">
            <a:avLst/>
          </a:prstGeom>
          <a:ln>
            <a:noFill/>
          </a:ln>
        </p:spPr>
      </p:pic>
      <p:sp>
        <p:nvSpPr>
          <p:cNvPr id="2" name="Rectangle 1"/>
          <p:cNvSpPr/>
          <p:nvPr/>
        </p:nvSpPr>
        <p:spPr>
          <a:xfrm>
            <a:off x="1865376" y="3236976"/>
            <a:ext cx="5065776" cy="14813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Shape 1"/>
          <p:cNvSpPr txBox="1"/>
          <p:nvPr/>
        </p:nvSpPr>
        <p:spPr>
          <a:xfrm>
            <a:off x="1600320" y="149760"/>
            <a:ext cx="8702520" cy="1142640"/>
          </a:xfrm>
          <a:prstGeom prst="rect">
            <a:avLst/>
          </a:prstGeom>
        </p:spPr>
        <p:txBody>
          <a:bodyPr anchor="ctr"/>
          <a:lstStyle/>
          <a:p>
            <a:pPr>
              <a:lnSpc>
                <a:spcPct val="100000"/>
              </a:lnSpc>
            </a:pPr>
            <a:r>
              <a:rPr lang="en-US" sz="5400" b="1" dirty="0">
                <a:solidFill>
                  <a:srgbClr val="333399"/>
                </a:solidFill>
                <a:latin typeface="Arial"/>
                <a:ea typeface="ＭＳ Ｐゴシック"/>
              </a:rPr>
              <a:t>Samples </a:t>
            </a:r>
            <a:r>
              <a:rPr lang="en-US" sz="4400" dirty="0">
                <a:solidFill>
                  <a:srgbClr val="333399"/>
                </a:solidFill>
                <a:latin typeface="Arial"/>
                <a:ea typeface="ＭＳ Ｐゴシック"/>
              </a:rPr>
              <a:t>of starfish population</a:t>
            </a:r>
            <a:endParaRPr dirty="0"/>
          </a:p>
        </p:txBody>
      </p:sp>
      <p:sp>
        <p:nvSpPr>
          <p:cNvPr id="6" name="TextBox 5"/>
          <p:cNvSpPr txBox="1"/>
          <p:nvPr/>
        </p:nvSpPr>
        <p:spPr>
          <a:xfrm>
            <a:off x="3456432" y="5994944"/>
            <a:ext cx="7328112" cy="646331"/>
          </a:xfrm>
          <a:prstGeom prst="rect">
            <a:avLst/>
          </a:prstGeom>
          <a:noFill/>
        </p:spPr>
        <p:txBody>
          <a:bodyPr wrap="square" rtlCol="0">
            <a:spAutoFit/>
          </a:bodyPr>
          <a:lstStyle/>
          <a:p>
            <a:pPr algn="r"/>
            <a:r>
              <a:rPr lang="en-US" sz="2800" dirty="0"/>
              <a:t>How do our </a:t>
            </a:r>
            <a:r>
              <a:rPr lang="en-US" sz="3600" b="1" dirty="0"/>
              <a:t>estimates</a:t>
            </a:r>
            <a:r>
              <a:rPr lang="en-US" sz="2800" dirty="0"/>
              <a:t> vary by each sample?</a:t>
            </a:r>
          </a:p>
        </p:txBody>
      </p:sp>
    </p:spTree>
    <p:extLst>
      <p:ext uri="{BB962C8B-B14F-4D97-AF65-F5344CB8AC3E}">
        <p14:creationId xmlns:p14="http://schemas.microsoft.com/office/powerpoint/2010/main" val="230358802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altLang="en-US"/>
              <a:t>Standard deviation (SD)</a:t>
            </a:r>
          </a:p>
        </p:txBody>
      </p:sp>
      <p:sp>
        <p:nvSpPr>
          <p:cNvPr id="59394" name="Rectangle 3"/>
          <p:cNvSpPr>
            <a:spLocks noGrp="1" noChangeArrowheads="1"/>
          </p:cNvSpPr>
          <p:nvPr>
            <p:ph type="body" idx="1"/>
          </p:nvPr>
        </p:nvSpPr>
        <p:spPr>
          <a:xfrm>
            <a:off x="1251678" y="1680084"/>
            <a:ext cx="10178322" cy="3593591"/>
          </a:xfrm>
        </p:spPr>
        <p:txBody>
          <a:bodyPr>
            <a:normAutofit/>
          </a:bodyPr>
          <a:lstStyle/>
          <a:p>
            <a:pPr marL="0" indent="0" eaLnBrk="1" hangingPunct="1">
              <a:buNone/>
            </a:pPr>
            <a:r>
              <a:rPr lang="en-US" altLang="en-US" sz="2800" dirty="0"/>
              <a:t>Positive square root of the variance</a:t>
            </a:r>
          </a:p>
        </p:txBody>
      </p:sp>
      <p:sp>
        <p:nvSpPr>
          <p:cNvPr id="59395" name="Rectangle 4"/>
          <p:cNvSpPr>
            <a:spLocks noChangeArrowheads="1"/>
          </p:cNvSpPr>
          <p:nvPr/>
        </p:nvSpPr>
        <p:spPr bwMode="auto">
          <a:xfrm>
            <a:off x="3500157" y="2417459"/>
            <a:ext cx="5681363"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Helvetica" panose="020B0604020202020204" pitchFamily="34" charset="0"/>
                <a:ea typeface="MS PGothic" panose="020B0600070205080204" pitchFamily="34" charset="-128"/>
              </a:defRPr>
            </a:lvl1pPr>
            <a:lvl2pPr marL="742950" indent="-285750">
              <a:defRPr sz="2800">
                <a:solidFill>
                  <a:schemeClr val="tx1"/>
                </a:solidFill>
                <a:latin typeface="Helvetica" panose="020B0604020202020204" pitchFamily="34" charset="0"/>
                <a:ea typeface="MS PGothic" panose="020B0600070205080204" pitchFamily="34" charset="-128"/>
              </a:defRPr>
            </a:lvl2pPr>
            <a:lvl3pPr marL="1143000" indent="-228600">
              <a:defRPr sz="2800">
                <a:solidFill>
                  <a:schemeClr val="tx1"/>
                </a:solidFill>
                <a:latin typeface="Helvetica" panose="020B0604020202020204" pitchFamily="34" charset="0"/>
                <a:ea typeface="MS PGothic" panose="020B0600070205080204" pitchFamily="34" charset="-128"/>
              </a:defRPr>
            </a:lvl3pPr>
            <a:lvl4pPr marL="1600200" indent="-228600">
              <a:defRPr sz="2800">
                <a:solidFill>
                  <a:schemeClr val="tx1"/>
                </a:solidFill>
                <a:latin typeface="Helvetica" panose="020B0604020202020204" pitchFamily="34" charset="0"/>
                <a:ea typeface="MS PGothic" panose="020B0600070205080204" pitchFamily="34" charset="-128"/>
              </a:defRPr>
            </a:lvl4pPr>
            <a:lvl5pPr marL="2057400" indent="-228600">
              <a:defRPr sz="28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9pPr>
          </a:lstStyle>
          <a:p>
            <a:r>
              <a:rPr lang="en-US" altLang="en-US" i="1" dirty="0">
                <a:latin typeface="Symbol" panose="05050102010706020507" pitchFamily="18" charset="2"/>
              </a:rPr>
              <a:t>s</a:t>
            </a:r>
            <a:r>
              <a:rPr lang="en-US" altLang="en-US" dirty="0"/>
              <a:t> = true standard deviation</a:t>
            </a:r>
          </a:p>
          <a:p>
            <a:r>
              <a:rPr lang="en-US" altLang="en-US" i="1" dirty="0"/>
              <a:t>s</a:t>
            </a:r>
            <a:r>
              <a:rPr lang="en-US" altLang="en-US" dirty="0"/>
              <a:t> = </a:t>
            </a:r>
            <a:r>
              <a:rPr lang="en-US" altLang="en-US" sz="4000" b="1" dirty="0"/>
              <a:t>sample</a:t>
            </a:r>
            <a:r>
              <a:rPr lang="en-US" altLang="en-US" dirty="0"/>
              <a:t> standard deviation:</a:t>
            </a:r>
            <a:endParaRPr lang="en-US" altLang="en-US" i="1" dirty="0"/>
          </a:p>
        </p:txBody>
      </p:sp>
      <p:graphicFrame>
        <p:nvGraphicFramePr>
          <p:cNvPr id="59396" name="Object 2"/>
          <p:cNvGraphicFramePr>
            <a:graphicFrameLocks noChangeAspect="1"/>
          </p:cNvGraphicFramePr>
          <p:nvPr>
            <p:extLst>
              <p:ext uri="{D42A27DB-BD31-4B8C-83A1-F6EECF244321}">
                <p14:modId xmlns:p14="http://schemas.microsoft.com/office/powerpoint/2010/main" val="3615851358"/>
              </p:ext>
            </p:extLst>
          </p:nvPr>
        </p:nvGraphicFramePr>
        <p:xfrm>
          <a:off x="2191856" y="3641958"/>
          <a:ext cx="4449763" cy="2012950"/>
        </p:xfrm>
        <a:graphic>
          <a:graphicData uri="http://schemas.openxmlformats.org/presentationml/2006/ole">
            <mc:AlternateContent xmlns:mc="http://schemas.openxmlformats.org/markup-compatibility/2006">
              <mc:Choice xmlns:v="urn:schemas-microsoft-com:vml" Requires="v">
                <p:oleObj spid="_x0000_s12299" name="Equation" r:id="rId4" imgW="1460500" imgH="660400" progId="Equation.3">
                  <p:embed/>
                </p:oleObj>
              </mc:Choice>
              <mc:Fallback>
                <p:oleObj name="Equation" r:id="rId4" imgW="1460500" imgH="660400" progId="Equation.3">
                  <p:embed/>
                  <p:pic>
                    <p:nvPicPr>
                      <p:cNvPr id="5939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1856" y="3641958"/>
                        <a:ext cx="4449763"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397" name="Object 3"/>
          <p:cNvGraphicFramePr>
            <a:graphicFrameLocks noChangeAspect="1"/>
          </p:cNvGraphicFramePr>
          <p:nvPr>
            <p:extLst>
              <p:ext uri="{D42A27DB-BD31-4B8C-83A1-F6EECF244321}">
                <p14:modId xmlns:p14="http://schemas.microsoft.com/office/powerpoint/2010/main" val="3373055211"/>
              </p:ext>
            </p:extLst>
          </p:nvPr>
        </p:nvGraphicFramePr>
        <p:xfrm>
          <a:off x="7602056" y="5043722"/>
          <a:ext cx="2771775" cy="503237"/>
        </p:xfrm>
        <a:graphic>
          <a:graphicData uri="http://schemas.openxmlformats.org/presentationml/2006/ole">
            <mc:AlternateContent xmlns:mc="http://schemas.openxmlformats.org/markup-compatibility/2006">
              <mc:Choice xmlns:v="urn:schemas-microsoft-com:vml" Requires="v">
                <p:oleObj spid="_x0000_s12300" name="Equation" r:id="rId6" imgW="1041400" imgH="190500" progId="Equation.3">
                  <p:embed/>
                </p:oleObj>
              </mc:Choice>
              <mc:Fallback>
                <p:oleObj name="Equation" r:id="rId6" imgW="1041400" imgH="190500" progId="Equation.3">
                  <p:embed/>
                  <p:pic>
                    <p:nvPicPr>
                      <p:cNvPr id="5939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2056" y="5043722"/>
                        <a:ext cx="2771775"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59398" name="Object 4"/>
          <p:cNvGraphicFramePr>
            <a:graphicFrameLocks noChangeAspect="1"/>
          </p:cNvGraphicFramePr>
          <p:nvPr>
            <p:extLst>
              <p:ext uri="{D42A27DB-BD31-4B8C-83A1-F6EECF244321}">
                <p14:modId xmlns:p14="http://schemas.microsoft.com/office/powerpoint/2010/main" val="886577867"/>
              </p:ext>
            </p:extLst>
          </p:nvPr>
        </p:nvGraphicFramePr>
        <p:xfrm>
          <a:off x="7602056" y="4434121"/>
          <a:ext cx="1520825" cy="438150"/>
        </p:xfrm>
        <a:graphic>
          <a:graphicData uri="http://schemas.openxmlformats.org/presentationml/2006/ole">
            <mc:AlternateContent xmlns:mc="http://schemas.openxmlformats.org/markup-compatibility/2006">
              <mc:Choice xmlns:v="urn:schemas-microsoft-com:vml" Requires="v">
                <p:oleObj spid="_x0000_s12301" name="Equation" r:id="rId8" imgW="571500" imgH="165100" progId="Equation.3">
                  <p:embed/>
                </p:oleObj>
              </mc:Choice>
              <mc:Fallback>
                <p:oleObj name="Equation" r:id="rId8" imgW="571500" imgH="165100" progId="Equation.3">
                  <p:embed/>
                  <p:pic>
                    <p:nvPicPr>
                      <p:cNvPr id="59398"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2056" y="4434121"/>
                        <a:ext cx="152082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105949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1524000" y="669926"/>
            <a:ext cx="8458200" cy="1143000"/>
          </a:xfrm>
        </p:spPr>
        <p:txBody>
          <a:bodyPr>
            <a:normAutofit fontScale="90000"/>
          </a:bodyPr>
          <a:lstStyle/>
          <a:p>
            <a:pPr eaLnBrk="1" hangingPunct="1"/>
            <a:r>
              <a:rPr lang="en-US" altLang="en-US" dirty="0"/>
              <a:t>Coefficient of variation (CV)</a:t>
            </a:r>
          </a:p>
        </p:txBody>
      </p:sp>
      <p:graphicFrame>
        <p:nvGraphicFramePr>
          <p:cNvPr id="62466" name="Object 2"/>
          <p:cNvGraphicFramePr>
            <a:graphicFrameLocks noChangeAspect="1"/>
          </p:cNvGraphicFramePr>
          <p:nvPr>
            <p:extLst>
              <p:ext uri="{D42A27DB-BD31-4B8C-83A1-F6EECF244321}">
                <p14:modId xmlns:p14="http://schemas.microsoft.com/office/powerpoint/2010/main" val="2724447007"/>
              </p:ext>
            </p:extLst>
          </p:nvPr>
        </p:nvGraphicFramePr>
        <p:xfrm>
          <a:off x="3725821" y="2970198"/>
          <a:ext cx="4816558" cy="1933605"/>
        </p:xfrm>
        <a:graphic>
          <a:graphicData uri="http://schemas.openxmlformats.org/presentationml/2006/ole">
            <mc:AlternateContent xmlns:mc="http://schemas.openxmlformats.org/markup-compatibility/2006">
              <mc:Choice xmlns:v="urn:schemas-microsoft-com:vml" Requires="v">
                <p:oleObj spid="_x0000_s13317" name="Equation" r:id="rId4" imgW="889000" imgH="355600" progId="Equation.3">
                  <p:embed/>
                </p:oleObj>
              </mc:Choice>
              <mc:Fallback>
                <p:oleObj name="Equation" r:id="rId4" imgW="889000" imgH="355600" progId="Equation.3">
                  <p:embed/>
                  <p:pic>
                    <p:nvPicPr>
                      <p:cNvPr id="6246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5821" y="2970198"/>
                        <a:ext cx="4816558" cy="1933605"/>
                      </a:xfrm>
                      <a:prstGeom prst="rect">
                        <a:avLst/>
                      </a:prstGeom>
                      <a:noFill/>
                      <a:ln>
                        <a:noFill/>
                      </a:ln>
                      <a:effectLst/>
                    </p:spPr>
                  </p:pic>
                </p:oleObj>
              </mc:Fallback>
            </mc:AlternateContent>
          </a:graphicData>
        </a:graphic>
      </p:graphicFrame>
      <p:pic>
        <p:nvPicPr>
          <p:cNvPr id="62467"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1600201"/>
            <a:ext cx="91440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TextBox 4"/>
          <p:cNvSpPr txBox="1">
            <a:spLocks noChangeArrowheads="1"/>
          </p:cNvSpPr>
          <p:nvPr/>
        </p:nvSpPr>
        <p:spPr bwMode="auto">
          <a:xfrm>
            <a:off x="1524000" y="4903803"/>
            <a:ext cx="7543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Helvetica" panose="020B0604020202020204" pitchFamily="34" charset="0"/>
                <a:ea typeface="MS PGothic" panose="020B0600070205080204" pitchFamily="34" charset="-128"/>
              </a:defRPr>
            </a:lvl1pPr>
            <a:lvl2pPr marL="742950" indent="-285750">
              <a:defRPr sz="2800">
                <a:solidFill>
                  <a:schemeClr val="tx1"/>
                </a:solidFill>
                <a:latin typeface="Helvetica" panose="020B0604020202020204" pitchFamily="34" charset="0"/>
                <a:ea typeface="MS PGothic" panose="020B0600070205080204" pitchFamily="34" charset="-128"/>
              </a:defRPr>
            </a:lvl2pPr>
            <a:lvl3pPr marL="1143000" indent="-228600">
              <a:defRPr sz="2800">
                <a:solidFill>
                  <a:schemeClr val="tx1"/>
                </a:solidFill>
                <a:latin typeface="Helvetica" panose="020B0604020202020204" pitchFamily="34" charset="0"/>
                <a:ea typeface="MS PGothic" panose="020B0600070205080204" pitchFamily="34" charset="-128"/>
              </a:defRPr>
            </a:lvl3pPr>
            <a:lvl4pPr marL="1600200" indent="-228600">
              <a:defRPr sz="2800">
                <a:solidFill>
                  <a:schemeClr val="tx1"/>
                </a:solidFill>
                <a:latin typeface="Helvetica" panose="020B0604020202020204" pitchFamily="34" charset="0"/>
                <a:ea typeface="MS PGothic" panose="020B0600070205080204" pitchFamily="34" charset="-128"/>
              </a:defRPr>
            </a:lvl4pPr>
            <a:lvl5pPr marL="2057400" indent="-228600">
              <a:defRPr sz="28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Helvetica" panose="020B0604020202020204" pitchFamily="34" charset="0"/>
                <a:ea typeface="MS PGothic" panose="020B0600070205080204" pitchFamily="34" charset="-128"/>
              </a:defRPr>
            </a:lvl9pPr>
          </a:lstStyle>
          <a:p>
            <a:r>
              <a:rPr lang="en-US" altLang="en-US" dirty="0"/>
              <a:t>Why calculate CV?</a:t>
            </a:r>
          </a:p>
          <a:p>
            <a:endParaRPr lang="en-US" altLang="en-US" dirty="0"/>
          </a:p>
        </p:txBody>
      </p:sp>
    </p:spTree>
    <p:extLst>
      <p:ext uri="{BB962C8B-B14F-4D97-AF65-F5344CB8AC3E}">
        <p14:creationId xmlns:p14="http://schemas.microsoft.com/office/powerpoint/2010/main" val="3872519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body" idx="1"/>
          </p:nvPr>
        </p:nvSpPr>
        <p:spPr>
          <a:xfrm>
            <a:off x="1973317" y="1670829"/>
            <a:ext cx="8384627" cy="1828800"/>
          </a:xfrm>
        </p:spPr>
        <p:txBody>
          <a:bodyPr>
            <a:normAutofit/>
          </a:bodyPr>
          <a:lstStyle/>
          <a:p>
            <a:pPr marL="0" indent="0" eaLnBrk="1" hangingPunct="1">
              <a:buNone/>
            </a:pPr>
            <a:r>
              <a:rPr lang="en-US" altLang="en-US" sz="2400" dirty="0"/>
              <a:t>What have we missed by only talking about center and width?</a:t>
            </a:r>
          </a:p>
        </p:txBody>
      </p:sp>
      <p:pic>
        <p:nvPicPr>
          <p:cNvPr id="64515" name="Picture 4" descr="skew.png                                                       00287BD8&#10;Copperhead                     C06A36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9844" y="3425225"/>
            <a:ext cx="707231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4254828" y="3657600"/>
            <a:ext cx="1184275" cy="725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56290" y="3657600"/>
            <a:ext cx="1184275" cy="725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07653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ltLang="en-US"/>
              <a:t>Skew </a:t>
            </a:r>
          </a:p>
        </p:txBody>
      </p:sp>
      <p:sp>
        <p:nvSpPr>
          <p:cNvPr id="64514" name="Rectangle 3"/>
          <p:cNvSpPr>
            <a:spLocks noGrp="1" noChangeArrowheads="1"/>
          </p:cNvSpPr>
          <p:nvPr>
            <p:ph type="body" idx="1"/>
          </p:nvPr>
        </p:nvSpPr>
        <p:spPr>
          <a:xfrm>
            <a:off x="1973317" y="1670829"/>
            <a:ext cx="8384627" cy="1828800"/>
          </a:xfrm>
        </p:spPr>
        <p:txBody>
          <a:bodyPr>
            <a:normAutofit/>
          </a:bodyPr>
          <a:lstStyle/>
          <a:p>
            <a:pPr eaLnBrk="1" hangingPunct="1"/>
            <a:r>
              <a:rPr lang="en-US" altLang="en-US" sz="2800" dirty="0"/>
              <a:t>Measure of </a:t>
            </a:r>
            <a:r>
              <a:rPr lang="en-US" altLang="en-US" sz="2800" i="1" dirty="0"/>
              <a:t>asymmetry</a:t>
            </a:r>
          </a:p>
          <a:p>
            <a:pPr eaLnBrk="1" hangingPunct="1"/>
            <a:r>
              <a:rPr lang="en-US" altLang="en-US" sz="2800" dirty="0"/>
              <a:t>Skew direction refers to the </a:t>
            </a:r>
            <a:r>
              <a:rPr lang="en-US" altLang="en-US" sz="2800" i="1" dirty="0"/>
              <a:t>pointy tail </a:t>
            </a:r>
            <a:r>
              <a:rPr lang="en-US" altLang="en-US" sz="2800" dirty="0"/>
              <a:t>of a distribution</a:t>
            </a:r>
          </a:p>
        </p:txBody>
      </p:sp>
      <p:pic>
        <p:nvPicPr>
          <p:cNvPr id="64515" name="Picture 4" descr="skew.png                                                       00287BD8&#10;Copperhead                     C06A36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9844" y="3425225"/>
            <a:ext cx="707231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254828" y="3657600"/>
            <a:ext cx="1184275" cy="725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756290" y="3657600"/>
            <a:ext cx="1184275" cy="725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786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ltLang="en-US"/>
              <a:t>Skew </a:t>
            </a:r>
          </a:p>
        </p:txBody>
      </p:sp>
      <p:sp>
        <p:nvSpPr>
          <p:cNvPr id="64514" name="Rectangle 3"/>
          <p:cNvSpPr>
            <a:spLocks noGrp="1" noChangeArrowheads="1"/>
          </p:cNvSpPr>
          <p:nvPr>
            <p:ph type="body" idx="1"/>
          </p:nvPr>
        </p:nvSpPr>
        <p:spPr>
          <a:xfrm>
            <a:off x="1973317" y="1670829"/>
            <a:ext cx="8384627" cy="1828800"/>
          </a:xfrm>
        </p:spPr>
        <p:txBody>
          <a:bodyPr>
            <a:normAutofit/>
          </a:bodyPr>
          <a:lstStyle/>
          <a:p>
            <a:pPr eaLnBrk="1" hangingPunct="1"/>
            <a:r>
              <a:rPr lang="en-US" altLang="en-US" sz="2800" dirty="0"/>
              <a:t>Measure of </a:t>
            </a:r>
            <a:r>
              <a:rPr lang="en-US" altLang="en-US" sz="2800" i="1" dirty="0"/>
              <a:t>asymmetry</a:t>
            </a:r>
          </a:p>
          <a:p>
            <a:pPr eaLnBrk="1" hangingPunct="1"/>
            <a:r>
              <a:rPr lang="en-US" altLang="en-US" sz="2800" dirty="0"/>
              <a:t>Skew direction refers to the </a:t>
            </a:r>
            <a:r>
              <a:rPr lang="en-US" altLang="en-US" sz="2800" i="1" dirty="0"/>
              <a:t>pointy tail </a:t>
            </a:r>
            <a:r>
              <a:rPr lang="en-US" altLang="en-US" sz="2800" dirty="0"/>
              <a:t>of a distribution</a:t>
            </a:r>
          </a:p>
        </p:txBody>
      </p:sp>
      <p:pic>
        <p:nvPicPr>
          <p:cNvPr id="64515" name="Picture 4" descr="skew.png                                                       00287BD8&#10;Copperhead                     C06A368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9844" y="3425225"/>
            <a:ext cx="7072312"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24618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087276"/>
          </a:xfrm>
        </p:spPr>
        <p:txBody>
          <a:bodyPr>
            <a:normAutofit fontScale="90000"/>
          </a:bodyPr>
          <a:lstStyle/>
          <a:p>
            <a:r>
              <a:rPr lang="en-US" dirty="0"/>
              <a:t>Check 8.</a:t>
            </a:r>
            <a:br>
              <a:rPr lang="en-US" dirty="0"/>
            </a:br>
            <a:r>
              <a:rPr lang="en-US" dirty="0"/>
              <a:t>Normal distribution</a:t>
            </a:r>
          </a:p>
        </p:txBody>
      </p:sp>
      <p:pic>
        <p:nvPicPr>
          <p:cNvPr id="7" name="Picture 9" descr="means and variances.png                                        00287BD8&#10;Copperhead                     C06A36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828" y="2336253"/>
            <a:ext cx="7059313" cy="420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4254828" y="2560438"/>
            <a:ext cx="1184275" cy="3310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439103" y="2337986"/>
            <a:ext cx="5875038" cy="299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254827" y="1821702"/>
            <a:ext cx="7059313" cy="523220"/>
          </a:xfrm>
          <a:prstGeom prst="rect">
            <a:avLst/>
          </a:prstGeom>
          <a:noFill/>
        </p:spPr>
        <p:txBody>
          <a:bodyPr wrap="square" rtlCol="0">
            <a:spAutoFit/>
          </a:bodyPr>
          <a:lstStyle/>
          <a:p>
            <a:r>
              <a:rPr lang="en-US" sz="2800" dirty="0"/>
              <a:t>Describe these normal distributions</a:t>
            </a:r>
          </a:p>
        </p:txBody>
      </p:sp>
    </p:spTree>
    <p:extLst>
      <p:ext uri="{BB962C8B-B14F-4D97-AF65-F5344CB8AC3E}">
        <p14:creationId xmlns:p14="http://schemas.microsoft.com/office/powerpoint/2010/main" val="1881692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087276"/>
          </a:xfrm>
        </p:spPr>
        <p:txBody>
          <a:bodyPr>
            <a:normAutofit fontScale="90000"/>
          </a:bodyPr>
          <a:lstStyle/>
          <a:p>
            <a:r>
              <a:rPr lang="en-US" dirty="0"/>
              <a:t>Check 8.</a:t>
            </a:r>
            <a:br>
              <a:rPr lang="en-US" dirty="0"/>
            </a:br>
            <a:r>
              <a:rPr lang="en-US" dirty="0"/>
              <a:t>Normal distribution</a:t>
            </a:r>
          </a:p>
        </p:txBody>
      </p:sp>
      <p:pic>
        <p:nvPicPr>
          <p:cNvPr id="7" name="Picture 9" descr="means and variances.png                                        00287BD8&#10;Copperhead                     C06A36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828" y="2336253"/>
            <a:ext cx="7059313" cy="420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251678" y="1813033"/>
            <a:ext cx="2736998" cy="523220"/>
          </a:xfrm>
          <a:prstGeom prst="rect">
            <a:avLst/>
          </a:prstGeom>
          <a:noFill/>
        </p:spPr>
        <p:txBody>
          <a:bodyPr wrap="square" rtlCol="0">
            <a:spAutoFit/>
          </a:bodyPr>
          <a:lstStyle/>
          <a:p>
            <a:r>
              <a:rPr lang="en-US" sz="2800" dirty="0"/>
              <a:t>N (mean, </a:t>
            </a:r>
            <a:r>
              <a:rPr lang="en-US" sz="2800" dirty="0" err="1"/>
              <a:t>sd</a:t>
            </a:r>
            <a:r>
              <a:rPr lang="en-US" sz="2800" dirty="0"/>
              <a:t>)</a:t>
            </a:r>
          </a:p>
        </p:txBody>
      </p:sp>
      <p:sp>
        <p:nvSpPr>
          <p:cNvPr id="11" name="TextBox 10"/>
          <p:cNvSpPr txBox="1"/>
          <p:nvPr/>
        </p:nvSpPr>
        <p:spPr>
          <a:xfrm>
            <a:off x="1251678" y="2679625"/>
            <a:ext cx="2736998" cy="523220"/>
          </a:xfrm>
          <a:prstGeom prst="rect">
            <a:avLst/>
          </a:prstGeom>
          <a:noFill/>
        </p:spPr>
        <p:txBody>
          <a:bodyPr wrap="square" rtlCol="0">
            <a:spAutoFit/>
          </a:bodyPr>
          <a:lstStyle/>
          <a:p>
            <a:r>
              <a:rPr lang="en-US" sz="2800" dirty="0"/>
              <a:t>N (20,5)</a:t>
            </a:r>
          </a:p>
        </p:txBody>
      </p:sp>
      <p:sp>
        <p:nvSpPr>
          <p:cNvPr id="12" name="TextBox 11"/>
          <p:cNvSpPr txBox="1"/>
          <p:nvPr/>
        </p:nvSpPr>
        <p:spPr>
          <a:xfrm>
            <a:off x="1251678" y="3202845"/>
            <a:ext cx="2736998" cy="523220"/>
          </a:xfrm>
          <a:prstGeom prst="rect">
            <a:avLst/>
          </a:prstGeom>
          <a:noFill/>
        </p:spPr>
        <p:txBody>
          <a:bodyPr wrap="square" rtlCol="0">
            <a:spAutoFit/>
          </a:bodyPr>
          <a:lstStyle/>
          <a:p>
            <a:r>
              <a:rPr lang="en-US" sz="2800" dirty="0"/>
              <a:t>N (20,1)</a:t>
            </a:r>
          </a:p>
        </p:txBody>
      </p:sp>
      <p:sp>
        <p:nvSpPr>
          <p:cNvPr id="13" name="TextBox 12"/>
          <p:cNvSpPr txBox="1"/>
          <p:nvPr/>
        </p:nvSpPr>
        <p:spPr>
          <a:xfrm>
            <a:off x="1251678" y="3726065"/>
            <a:ext cx="2736998" cy="523220"/>
          </a:xfrm>
          <a:prstGeom prst="rect">
            <a:avLst/>
          </a:prstGeom>
          <a:noFill/>
        </p:spPr>
        <p:txBody>
          <a:bodyPr wrap="square" rtlCol="0">
            <a:spAutoFit/>
          </a:bodyPr>
          <a:lstStyle/>
          <a:p>
            <a:r>
              <a:rPr lang="en-US" sz="2800" dirty="0"/>
              <a:t>N (40,5)</a:t>
            </a:r>
          </a:p>
        </p:txBody>
      </p:sp>
      <p:sp>
        <p:nvSpPr>
          <p:cNvPr id="14" name="TextBox 13"/>
          <p:cNvSpPr txBox="1"/>
          <p:nvPr/>
        </p:nvSpPr>
        <p:spPr>
          <a:xfrm>
            <a:off x="1251678" y="4249285"/>
            <a:ext cx="2736998" cy="523220"/>
          </a:xfrm>
          <a:prstGeom prst="rect">
            <a:avLst/>
          </a:prstGeom>
          <a:noFill/>
        </p:spPr>
        <p:txBody>
          <a:bodyPr wrap="square" rtlCol="0">
            <a:spAutoFit/>
          </a:bodyPr>
          <a:lstStyle/>
          <a:p>
            <a:r>
              <a:rPr lang="en-US" sz="2800" dirty="0"/>
              <a:t>N (40,1)</a:t>
            </a:r>
          </a:p>
        </p:txBody>
      </p:sp>
    </p:spTree>
    <p:extLst>
      <p:ext uri="{BB962C8B-B14F-4D97-AF65-F5344CB8AC3E}">
        <p14:creationId xmlns:p14="http://schemas.microsoft.com/office/powerpoint/2010/main" val="1027401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087276"/>
          </a:xfrm>
        </p:spPr>
        <p:txBody>
          <a:bodyPr>
            <a:normAutofit fontScale="90000"/>
          </a:bodyPr>
          <a:lstStyle/>
          <a:p>
            <a:r>
              <a:rPr lang="en-US" dirty="0"/>
              <a:t>Check 9.</a:t>
            </a:r>
            <a:br>
              <a:rPr lang="en-US" dirty="0"/>
            </a:br>
            <a:r>
              <a:rPr lang="en-US" dirty="0"/>
              <a:t>t distribution</a:t>
            </a:r>
          </a:p>
        </p:txBody>
      </p:sp>
      <p:pic>
        <p:nvPicPr>
          <p:cNvPr id="4" name="Picture 3"/>
          <p:cNvPicPr>
            <a:picLocks noChangeAspect="1"/>
          </p:cNvPicPr>
          <p:nvPr/>
        </p:nvPicPr>
        <p:blipFill>
          <a:blip r:embed="rId3"/>
          <a:stretch>
            <a:fillRect/>
          </a:stretch>
        </p:blipFill>
        <p:spPr>
          <a:xfrm>
            <a:off x="2054936" y="2266128"/>
            <a:ext cx="8334375" cy="1190625"/>
          </a:xfrm>
          <a:prstGeom prst="rect">
            <a:avLst/>
          </a:prstGeom>
        </p:spPr>
      </p:pic>
      <p:pic>
        <p:nvPicPr>
          <p:cNvPr id="5" name="Picture 4"/>
          <p:cNvPicPr>
            <a:picLocks noChangeAspect="1"/>
          </p:cNvPicPr>
          <p:nvPr/>
        </p:nvPicPr>
        <p:blipFill>
          <a:blip r:embed="rId4"/>
          <a:stretch>
            <a:fillRect/>
          </a:stretch>
        </p:blipFill>
        <p:spPr>
          <a:xfrm>
            <a:off x="5064489" y="4059128"/>
            <a:ext cx="2552700" cy="1514475"/>
          </a:xfrm>
          <a:prstGeom prst="rect">
            <a:avLst/>
          </a:prstGeom>
        </p:spPr>
      </p:pic>
    </p:spTree>
    <p:extLst>
      <p:ext uri="{BB962C8B-B14F-4D97-AF65-F5344CB8AC3E}">
        <p14:creationId xmlns:p14="http://schemas.microsoft.com/office/powerpoint/2010/main" val="37782754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087276"/>
          </a:xfrm>
        </p:spPr>
        <p:txBody>
          <a:bodyPr>
            <a:normAutofit fontScale="90000"/>
          </a:bodyPr>
          <a:lstStyle/>
          <a:p>
            <a:r>
              <a:rPr lang="en-US" dirty="0"/>
              <a:t>Check 9.</a:t>
            </a:r>
            <a:br>
              <a:rPr lang="en-US" dirty="0"/>
            </a:br>
            <a:r>
              <a:rPr lang="en-US" dirty="0"/>
              <a:t>t distribution</a:t>
            </a:r>
          </a:p>
        </p:txBody>
      </p:sp>
      <p:pic>
        <p:nvPicPr>
          <p:cNvPr id="6" name="Picture 5"/>
          <p:cNvPicPr>
            <a:picLocks noChangeAspect="1"/>
          </p:cNvPicPr>
          <p:nvPr/>
        </p:nvPicPr>
        <p:blipFill>
          <a:blip r:embed="rId3"/>
          <a:stretch>
            <a:fillRect/>
          </a:stretch>
        </p:blipFill>
        <p:spPr>
          <a:xfrm>
            <a:off x="1434661" y="1919116"/>
            <a:ext cx="7834805" cy="4713404"/>
          </a:xfrm>
          <a:prstGeom prst="rect">
            <a:avLst/>
          </a:prstGeom>
        </p:spPr>
      </p:pic>
      <p:sp>
        <p:nvSpPr>
          <p:cNvPr id="7" name="Rectangle 6"/>
          <p:cNvSpPr/>
          <p:nvPr/>
        </p:nvSpPr>
        <p:spPr>
          <a:xfrm>
            <a:off x="5156564" y="1919116"/>
            <a:ext cx="3845546" cy="997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751534" y="1962514"/>
            <a:ext cx="5517932" cy="954107"/>
          </a:xfrm>
          <a:prstGeom prst="rect">
            <a:avLst/>
          </a:prstGeom>
          <a:noFill/>
        </p:spPr>
        <p:txBody>
          <a:bodyPr wrap="square" rtlCol="0">
            <a:spAutoFit/>
          </a:bodyPr>
          <a:lstStyle/>
          <a:p>
            <a:pPr algn="r"/>
            <a:r>
              <a:rPr lang="en-US" sz="2800" dirty="0"/>
              <a:t>How is a t-distribution different from a normal distribution?</a:t>
            </a:r>
          </a:p>
        </p:txBody>
      </p:sp>
      <p:sp>
        <p:nvSpPr>
          <p:cNvPr id="8" name="Rectangle 7"/>
          <p:cNvSpPr/>
          <p:nvPr/>
        </p:nvSpPr>
        <p:spPr>
          <a:xfrm>
            <a:off x="5326225" y="3815254"/>
            <a:ext cx="3943241" cy="2817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900856" y="4146331"/>
            <a:ext cx="1150882" cy="346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80118" y="4493173"/>
            <a:ext cx="2271166" cy="2182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2595450" y="4452090"/>
            <a:ext cx="1447800" cy="981075"/>
          </a:xfrm>
          <a:prstGeom prst="rect">
            <a:avLst/>
          </a:prstGeom>
        </p:spPr>
      </p:pic>
      <p:pic>
        <p:nvPicPr>
          <p:cNvPr id="5" name="Picture 4"/>
          <p:cNvPicPr>
            <a:picLocks noChangeAspect="1"/>
          </p:cNvPicPr>
          <p:nvPr/>
        </p:nvPicPr>
        <p:blipFill>
          <a:blip r:embed="rId5"/>
          <a:stretch>
            <a:fillRect/>
          </a:stretch>
        </p:blipFill>
        <p:spPr>
          <a:xfrm>
            <a:off x="2595450" y="5482268"/>
            <a:ext cx="1371600" cy="1009650"/>
          </a:xfrm>
          <a:prstGeom prst="rect">
            <a:avLst/>
          </a:prstGeom>
        </p:spPr>
      </p:pic>
    </p:spTree>
    <p:extLst>
      <p:ext uri="{BB962C8B-B14F-4D97-AF65-F5344CB8AC3E}">
        <p14:creationId xmlns:p14="http://schemas.microsoft.com/office/powerpoint/2010/main" val="1189062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1087276"/>
          </a:xfrm>
        </p:spPr>
        <p:txBody>
          <a:bodyPr>
            <a:normAutofit fontScale="90000"/>
          </a:bodyPr>
          <a:lstStyle/>
          <a:p>
            <a:r>
              <a:rPr lang="en-US" dirty="0"/>
              <a:t>Check 9.</a:t>
            </a:r>
            <a:br>
              <a:rPr lang="en-US" dirty="0"/>
            </a:br>
            <a:r>
              <a:rPr lang="en-US" dirty="0"/>
              <a:t>t distribution</a:t>
            </a:r>
          </a:p>
        </p:txBody>
      </p:sp>
      <p:pic>
        <p:nvPicPr>
          <p:cNvPr id="6" name="Picture 5"/>
          <p:cNvPicPr>
            <a:picLocks noChangeAspect="1"/>
          </p:cNvPicPr>
          <p:nvPr/>
        </p:nvPicPr>
        <p:blipFill>
          <a:blip r:embed="rId3"/>
          <a:stretch>
            <a:fillRect/>
          </a:stretch>
        </p:blipFill>
        <p:spPr>
          <a:xfrm>
            <a:off x="1434661" y="1919116"/>
            <a:ext cx="7834805" cy="4713404"/>
          </a:xfrm>
          <a:prstGeom prst="rect">
            <a:avLst/>
          </a:prstGeom>
        </p:spPr>
      </p:pic>
      <p:sp>
        <p:nvSpPr>
          <p:cNvPr id="7" name="Rectangle 6"/>
          <p:cNvSpPr/>
          <p:nvPr/>
        </p:nvSpPr>
        <p:spPr>
          <a:xfrm>
            <a:off x="5156564" y="1919116"/>
            <a:ext cx="3845546" cy="997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751534" y="1962514"/>
            <a:ext cx="5517932" cy="954107"/>
          </a:xfrm>
          <a:prstGeom prst="rect">
            <a:avLst/>
          </a:prstGeom>
          <a:noFill/>
        </p:spPr>
        <p:txBody>
          <a:bodyPr wrap="square" rtlCol="0">
            <a:spAutoFit/>
          </a:bodyPr>
          <a:lstStyle/>
          <a:p>
            <a:pPr algn="r"/>
            <a:r>
              <a:rPr lang="en-US" sz="2800" dirty="0"/>
              <a:t>How is a t-distribution different from a normal distribution?</a:t>
            </a:r>
          </a:p>
        </p:txBody>
      </p:sp>
    </p:spTree>
    <p:extLst>
      <p:ext uri="{BB962C8B-B14F-4D97-AF65-F5344CB8AC3E}">
        <p14:creationId xmlns:p14="http://schemas.microsoft.com/office/powerpoint/2010/main" val="2669610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extShape 1"/>
          <p:cNvSpPr txBox="1"/>
          <p:nvPr/>
        </p:nvSpPr>
        <p:spPr>
          <a:xfrm>
            <a:off x="2173224" y="1140767"/>
            <a:ext cx="7772040" cy="3328416"/>
          </a:xfrm>
          <a:prstGeom prst="rect">
            <a:avLst/>
          </a:prstGeom>
        </p:spPr>
        <p:txBody>
          <a:bodyPr anchor="t"/>
          <a:lstStyle/>
          <a:p>
            <a:pPr>
              <a:lnSpc>
                <a:spcPct val="100000"/>
              </a:lnSpc>
            </a:pPr>
            <a:r>
              <a:rPr lang="en-US" sz="4400" b="1" u="sng" dirty="0">
                <a:solidFill>
                  <a:srgbClr val="333399"/>
                </a:solidFill>
                <a:latin typeface="Arial"/>
                <a:ea typeface="ＭＳ Ｐゴシック"/>
              </a:rPr>
              <a:t>P</a:t>
            </a:r>
            <a:r>
              <a:rPr lang="en-US" sz="4400" dirty="0">
                <a:solidFill>
                  <a:srgbClr val="333399"/>
                </a:solidFill>
                <a:latin typeface="Arial"/>
                <a:ea typeface="ＭＳ Ｐゴシック"/>
              </a:rPr>
              <a:t>opulations --- </a:t>
            </a:r>
            <a:r>
              <a:rPr lang="en-US" sz="4400" b="1" u="sng" dirty="0">
                <a:solidFill>
                  <a:srgbClr val="333399"/>
                </a:solidFill>
                <a:latin typeface="Arial"/>
                <a:ea typeface="ＭＳ Ｐゴシック"/>
              </a:rPr>
              <a:t>P</a:t>
            </a:r>
            <a:r>
              <a:rPr lang="en-US" sz="4400" dirty="0">
                <a:solidFill>
                  <a:srgbClr val="333399"/>
                </a:solidFill>
                <a:latin typeface="Arial"/>
                <a:ea typeface="ＭＳ Ｐゴシック"/>
              </a:rPr>
              <a:t>arameters</a:t>
            </a:r>
          </a:p>
          <a:p>
            <a:pPr marL="1028700" lvl="1" indent="-571500">
              <a:buFont typeface="Arial" panose="020B0604020202020204" pitchFamily="34" charset="0"/>
              <a:buChar char="•"/>
            </a:pPr>
            <a:r>
              <a:rPr lang="en-US" sz="3200" dirty="0">
                <a:solidFill>
                  <a:srgbClr val="333399"/>
                </a:solidFill>
                <a:latin typeface="Arial"/>
                <a:ea typeface="ＭＳ Ｐゴシック"/>
              </a:rPr>
              <a:t>Constant/fixed</a:t>
            </a:r>
          </a:p>
          <a:p>
            <a:pPr>
              <a:lnSpc>
                <a:spcPct val="100000"/>
              </a:lnSpc>
            </a:pPr>
            <a:endParaRPr lang="en-US" sz="4400" dirty="0">
              <a:solidFill>
                <a:srgbClr val="333399"/>
              </a:solidFill>
              <a:latin typeface="Arial"/>
              <a:ea typeface="ＭＳ Ｐゴシック"/>
            </a:endParaRPr>
          </a:p>
          <a:p>
            <a:pPr>
              <a:lnSpc>
                <a:spcPct val="100000"/>
              </a:lnSpc>
            </a:pPr>
            <a:endParaRPr lang="en-US" sz="4400" dirty="0">
              <a:solidFill>
                <a:srgbClr val="333399"/>
              </a:solidFill>
              <a:latin typeface="Arial"/>
              <a:ea typeface="ＭＳ Ｐゴシック"/>
            </a:endParaRPr>
          </a:p>
          <a:p>
            <a:pPr>
              <a:lnSpc>
                <a:spcPct val="100000"/>
              </a:lnSpc>
            </a:pPr>
            <a:endParaRPr lang="en-US" sz="4400" dirty="0">
              <a:solidFill>
                <a:srgbClr val="333399"/>
              </a:solidFill>
              <a:latin typeface="Arial"/>
              <a:ea typeface="ＭＳ Ｐゴシック"/>
            </a:endParaRPr>
          </a:p>
          <a:p>
            <a:pPr>
              <a:lnSpc>
                <a:spcPct val="100000"/>
              </a:lnSpc>
            </a:pPr>
            <a:r>
              <a:rPr lang="en-US" sz="4400" b="1" u="sng" dirty="0">
                <a:solidFill>
                  <a:srgbClr val="333399"/>
                </a:solidFill>
                <a:latin typeface="Arial"/>
                <a:ea typeface="ＭＳ Ｐゴシック"/>
              </a:rPr>
              <a:t>S</a:t>
            </a:r>
            <a:r>
              <a:rPr lang="en-US" sz="4400" dirty="0">
                <a:solidFill>
                  <a:srgbClr val="333399"/>
                </a:solidFill>
                <a:latin typeface="Arial"/>
                <a:ea typeface="ＭＳ Ｐゴシック"/>
              </a:rPr>
              <a:t>amples --- E</a:t>
            </a:r>
            <a:r>
              <a:rPr lang="en-US" sz="4400" b="1" u="sng" dirty="0">
                <a:solidFill>
                  <a:srgbClr val="333399"/>
                </a:solidFill>
                <a:latin typeface="Arial"/>
                <a:ea typeface="ＭＳ Ｐゴシック"/>
              </a:rPr>
              <a:t>s</a:t>
            </a:r>
            <a:r>
              <a:rPr lang="en-US" sz="4400" dirty="0">
                <a:solidFill>
                  <a:srgbClr val="333399"/>
                </a:solidFill>
                <a:latin typeface="Arial"/>
                <a:ea typeface="ＭＳ Ｐゴシック"/>
              </a:rPr>
              <a:t>timates</a:t>
            </a:r>
          </a:p>
          <a:p>
            <a:pPr marL="1200150" lvl="1" indent="-742950">
              <a:buFont typeface="Arial" panose="020B0604020202020204" pitchFamily="34" charset="0"/>
              <a:buChar char="•"/>
            </a:pPr>
            <a:r>
              <a:rPr lang="en-US" sz="3200" dirty="0">
                <a:solidFill>
                  <a:srgbClr val="333399"/>
                </a:solidFill>
                <a:latin typeface="Arial"/>
                <a:ea typeface="ＭＳ Ｐゴシック"/>
              </a:rPr>
              <a:t>Random variables</a:t>
            </a:r>
          </a:p>
        </p:txBody>
      </p:sp>
      <p:sp>
        <p:nvSpPr>
          <p:cNvPr id="3" name="TextBox 2"/>
          <p:cNvSpPr txBox="1"/>
          <p:nvPr/>
        </p:nvSpPr>
        <p:spPr>
          <a:xfrm>
            <a:off x="9229668" y="1286638"/>
            <a:ext cx="2784503" cy="461665"/>
          </a:xfrm>
          <a:prstGeom prst="rect">
            <a:avLst/>
          </a:prstGeom>
          <a:noFill/>
        </p:spPr>
        <p:txBody>
          <a:bodyPr wrap="square" rtlCol="0">
            <a:spAutoFit/>
          </a:bodyPr>
          <a:lstStyle/>
          <a:p>
            <a:r>
              <a:rPr lang="en-US" sz="2400" dirty="0">
                <a:solidFill>
                  <a:srgbClr val="FF0000"/>
                </a:solidFill>
              </a:rPr>
              <a:t>Want to know</a:t>
            </a:r>
          </a:p>
        </p:txBody>
      </p:sp>
      <p:sp>
        <p:nvSpPr>
          <p:cNvPr id="5" name="TextBox 4"/>
          <p:cNvSpPr txBox="1"/>
          <p:nvPr/>
        </p:nvSpPr>
        <p:spPr>
          <a:xfrm>
            <a:off x="9229667" y="4493519"/>
            <a:ext cx="2784503" cy="461665"/>
          </a:xfrm>
          <a:prstGeom prst="rect">
            <a:avLst/>
          </a:prstGeom>
          <a:noFill/>
        </p:spPr>
        <p:txBody>
          <a:bodyPr wrap="square" rtlCol="0">
            <a:spAutoFit/>
          </a:bodyPr>
          <a:lstStyle/>
          <a:p>
            <a:r>
              <a:rPr lang="en-US" sz="2400" dirty="0">
                <a:solidFill>
                  <a:srgbClr val="FF0000"/>
                </a:solidFill>
              </a:rPr>
              <a:t>What we have</a:t>
            </a:r>
          </a:p>
        </p:txBody>
      </p:sp>
    </p:spTree>
    <p:extLst>
      <p:ext uri="{BB962C8B-B14F-4D97-AF65-F5344CB8AC3E}">
        <p14:creationId xmlns:p14="http://schemas.microsoft.com/office/powerpoint/2010/main" val="39630639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extShape 1"/>
          <p:cNvSpPr txBox="1"/>
          <p:nvPr/>
        </p:nvSpPr>
        <p:spPr>
          <a:xfrm>
            <a:off x="2173224" y="1140767"/>
            <a:ext cx="7772040" cy="3328416"/>
          </a:xfrm>
          <a:prstGeom prst="rect">
            <a:avLst/>
          </a:prstGeom>
        </p:spPr>
        <p:txBody>
          <a:bodyPr anchor="t"/>
          <a:lstStyle/>
          <a:p>
            <a:pPr>
              <a:lnSpc>
                <a:spcPct val="100000"/>
              </a:lnSpc>
            </a:pPr>
            <a:r>
              <a:rPr lang="en-US" sz="4400" b="1" u="sng" dirty="0">
                <a:solidFill>
                  <a:srgbClr val="333399"/>
                </a:solidFill>
                <a:latin typeface="Arial"/>
                <a:ea typeface="ＭＳ Ｐゴシック"/>
              </a:rPr>
              <a:t>P</a:t>
            </a:r>
            <a:r>
              <a:rPr lang="en-US" sz="4400" dirty="0">
                <a:solidFill>
                  <a:srgbClr val="333399"/>
                </a:solidFill>
                <a:latin typeface="Arial"/>
                <a:ea typeface="ＭＳ Ｐゴシック"/>
              </a:rPr>
              <a:t>opulations --- </a:t>
            </a:r>
            <a:r>
              <a:rPr lang="en-US" sz="4400" b="1" u="sng" dirty="0">
                <a:solidFill>
                  <a:srgbClr val="333399"/>
                </a:solidFill>
                <a:latin typeface="Arial"/>
                <a:ea typeface="ＭＳ Ｐゴシック"/>
              </a:rPr>
              <a:t>P</a:t>
            </a:r>
            <a:r>
              <a:rPr lang="en-US" sz="4400" dirty="0">
                <a:solidFill>
                  <a:srgbClr val="333399"/>
                </a:solidFill>
                <a:latin typeface="Arial"/>
                <a:ea typeface="ＭＳ Ｐゴシック"/>
              </a:rPr>
              <a:t>arameters</a:t>
            </a:r>
          </a:p>
          <a:p>
            <a:pPr marL="1028700" lvl="1" indent="-571500">
              <a:buFont typeface="Arial" panose="020B0604020202020204" pitchFamily="34" charset="0"/>
              <a:buChar char="•"/>
            </a:pPr>
            <a:r>
              <a:rPr lang="en-US" sz="3200" dirty="0">
                <a:solidFill>
                  <a:srgbClr val="333399"/>
                </a:solidFill>
                <a:latin typeface="Arial"/>
                <a:ea typeface="ＭＳ Ｐゴシック"/>
              </a:rPr>
              <a:t>Constant/fixed</a:t>
            </a:r>
          </a:p>
          <a:p>
            <a:pPr>
              <a:lnSpc>
                <a:spcPct val="100000"/>
              </a:lnSpc>
            </a:pPr>
            <a:endParaRPr lang="en-US" sz="4400" dirty="0">
              <a:solidFill>
                <a:srgbClr val="333399"/>
              </a:solidFill>
              <a:latin typeface="Arial"/>
              <a:ea typeface="ＭＳ Ｐゴシック"/>
            </a:endParaRPr>
          </a:p>
          <a:p>
            <a:pPr>
              <a:lnSpc>
                <a:spcPct val="100000"/>
              </a:lnSpc>
            </a:pPr>
            <a:endParaRPr lang="en-US" sz="4400" dirty="0">
              <a:solidFill>
                <a:srgbClr val="333399"/>
              </a:solidFill>
              <a:latin typeface="Arial"/>
              <a:ea typeface="ＭＳ Ｐゴシック"/>
            </a:endParaRPr>
          </a:p>
          <a:p>
            <a:pPr>
              <a:lnSpc>
                <a:spcPct val="100000"/>
              </a:lnSpc>
            </a:pPr>
            <a:endParaRPr lang="en-US" sz="4400" dirty="0">
              <a:solidFill>
                <a:srgbClr val="333399"/>
              </a:solidFill>
              <a:latin typeface="Arial"/>
              <a:ea typeface="ＭＳ Ｐゴシック"/>
            </a:endParaRPr>
          </a:p>
          <a:p>
            <a:pPr>
              <a:lnSpc>
                <a:spcPct val="100000"/>
              </a:lnSpc>
            </a:pPr>
            <a:r>
              <a:rPr lang="en-US" sz="4400" b="1" u="sng" dirty="0">
                <a:solidFill>
                  <a:srgbClr val="333399"/>
                </a:solidFill>
                <a:latin typeface="Arial"/>
                <a:ea typeface="ＭＳ Ｐゴシック"/>
              </a:rPr>
              <a:t>S</a:t>
            </a:r>
            <a:r>
              <a:rPr lang="en-US" sz="4400" dirty="0">
                <a:solidFill>
                  <a:srgbClr val="333399"/>
                </a:solidFill>
                <a:latin typeface="Arial"/>
                <a:ea typeface="ＭＳ Ｐゴシック"/>
              </a:rPr>
              <a:t>amples --- E</a:t>
            </a:r>
            <a:r>
              <a:rPr lang="en-US" sz="4400" b="1" u="sng" dirty="0">
                <a:solidFill>
                  <a:srgbClr val="333399"/>
                </a:solidFill>
                <a:latin typeface="Arial"/>
                <a:ea typeface="ＭＳ Ｐゴシック"/>
              </a:rPr>
              <a:t>s</a:t>
            </a:r>
            <a:r>
              <a:rPr lang="en-US" sz="4400" dirty="0">
                <a:solidFill>
                  <a:srgbClr val="333399"/>
                </a:solidFill>
                <a:latin typeface="Arial"/>
                <a:ea typeface="ＭＳ Ｐゴシック"/>
              </a:rPr>
              <a:t>timates</a:t>
            </a:r>
          </a:p>
          <a:p>
            <a:pPr marL="1200150" lvl="1" indent="-742950">
              <a:buFont typeface="Arial" panose="020B0604020202020204" pitchFamily="34" charset="0"/>
              <a:buChar char="•"/>
            </a:pPr>
            <a:r>
              <a:rPr lang="en-US" sz="3200" dirty="0">
                <a:solidFill>
                  <a:srgbClr val="333399"/>
                </a:solidFill>
                <a:latin typeface="Arial"/>
                <a:ea typeface="ＭＳ Ｐゴシック"/>
              </a:rPr>
              <a:t>Random variables</a:t>
            </a:r>
          </a:p>
        </p:txBody>
      </p:sp>
      <p:sp>
        <p:nvSpPr>
          <p:cNvPr id="3" name="TextBox 2"/>
          <p:cNvSpPr txBox="1"/>
          <p:nvPr/>
        </p:nvSpPr>
        <p:spPr>
          <a:xfrm>
            <a:off x="9229668" y="1286638"/>
            <a:ext cx="2784503" cy="461665"/>
          </a:xfrm>
          <a:prstGeom prst="rect">
            <a:avLst/>
          </a:prstGeom>
          <a:noFill/>
        </p:spPr>
        <p:txBody>
          <a:bodyPr wrap="square" rtlCol="0">
            <a:spAutoFit/>
          </a:bodyPr>
          <a:lstStyle/>
          <a:p>
            <a:r>
              <a:rPr lang="en-US" sz="2400" dirty="0">
                <a:solidFill>
                  <a:srgbClr val="FF0000"/>
                </a:solidFill>
              </a:rPr>
              <a:t>Want to know</a:t>
            </a:r>
          </a:p>
        </p:txBody>
      </p:sp>
      <p:sp>
        <p:nvSpPr>
          <p:cNvPr id="5" name="TextBox 4"/>
          <p:cNvSpPr txBox="1"/>
          <p:nvPr/>
        </p:nvSpPr>
        <p:spPr>
          <a:xfrm>
            <a:off x="9229667" y="4493519"/>
            <a:ext cx="2784503" cy="461665"/>
          </a:xfrm>
          <a:prstGeom prst="rect">
            <a:avLst/>
          </a:prstGeom>
          <a:noFill/>
        </p:spPr>
        <p:txBody>
          <a:bodyPr wrap="square" rtlCol="0">
            <a:spAutoFit/>
          </a:bodyPr>
          <a:lstStyle/>
          <a:p>
            <a:r>
              <a:rPr lang="en-US" sz="2400" dirty="0">
                <a:solidFill>
                  <a:srgbClr val="FF0000"/>
                </a:solidFill>
              </a:rPr>
              <a:t>What we have</a:t>
            </a:r>
          </a:p>
        </p:txBody>
      </p:sp>
      <p:pic>
        <p:nvPicPr>
          <p:cNvPr id="1026" name="Picture 2" descr="Image result for superhe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9202" y="2331643"/>
            <a:ext cx="3381756" cy="18825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960000">
            <a:off x="9052649" y="2723585"/>
            <a:ext cx="3138537" cy="769441"/>
          </a:xfrm>
          <a:prstGeom prst="rect">
            <a:avLst/>
          </a:prstGeom>
          <a:noFill/>
        </p:spPr>
        <p:txBody>
          <a:bodyPr wrap="square" rtlCol="0">
            <a:spAutoFit/>
          </a:bodyPr>
          <a:lstStyle/>
          <a:p>
            <a:r>
              <a:rPr lang="en-US" sz="4400" dirty="0">
                <a:solidFill>
                  <a:srgbClr val="FF0000"/>
                </a:solidFill>
              </a:rPr>
              <a:t>STATISTICS</a:t>
            </a:r>
          </a:p>
        </p:txBody>
      </p:sp>
    </p:spTree>
    <p:extLst>
      <p:ext uri="{BB962C8B-B14F-4D97-AF65-F5344CB8AC3E}">
        <p14:creationId xmlns:p14="http://schemas.microsoft.com/office/powerpoint/2010/main" val="21393860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TextShape 1"/>
          <p:cNvSpPr txBox="1"/>
          <p:nvPr/>
        </p:nvSpPr>
        <p:spPr>
          <a:xfrm>
            <a:off x="2209800" y="609480"/>
            <a:ext cx="7772040" cy="1142640"/>
          </a:xfrm>
          <a:prstGeom prst="rect">
            <a:avLst/>
          </a:prstGeom>
        </p:spPr>
        <p:txBody>
          <a:bodyPr anchor="ctr"/>
          <a:lstStyle/>
          <a:p>
            <a:pPr>
              <a:lnSpc>
                <a:spcPct val="100000"/>
              </a:lnSpc>
            </a:pPr>
            <a:r>
              <a:rPr lang="en-US" sz="4400" dirty="0">
                <a:solidFill>
                  <a:srgbClr val="333399"/>
                </a:solidFill>
                <a:latin typeface="Arial"/>
                <a:ea typeface="ＭＳ Ｐゴシック"/>
              </a:rPr>
              <a:t>What makes a good sample?</a:t>
            </a:r>
            <a:endParaRPr dirty="0"/>
          </a:p>
        </p:txBody>
      </p:sp>
    </p:spTree>
    <p:extLst>
      <p:ext uri="{BB962C8B-B14F-4D97-AF65-F5344CB8AC3E}">
        <p14:creationId xmlns:p14="http://schemas.microsoft.com/office/powerpoint/2010/main" val="215391777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TextShape 1"/>
          <p:cNvSpPr txBox="1"/>
          <p:nvPr/>
        </p:nvSpPr>
        <p:spPr>
          <a:xfrm>
            <a:off x="2209800" y="609480"/>
            <a:ext cx="7772040" cy="1142640"/>
          </a:xfrm>
          <a:prstGeom prst="rect">
            <a:avLst/>
          </a:prstGeom>
        </p:spPr>
        <p:txBody>
          <a:bodyPr anchor="ctr"/>
          <a:lstStyle/>
          <a:p>
            <a:pPr>
              <a:lnSpc>
                <a:spcPct val="100000"/>
              </a:lnSpc>
            </a:pPr>
            <a:r>
              <a:rPr lang="en-US" sz="4400" dirty="0">
                <a:solidFill>
                  <a:srgbClr val="333399"/>
                </a:solidFill>
                <a:latin typeface="Arial"/>
                <a:ea typeface="ＭＳ Ｐゴシック"/>
              </a:rPr>
              <a:t>What makes a good sample?</a:t>
            </a:r>
            <a:endParaRPr dirty="0"/>
          </a:p>
        </p:txBody>
      </p:sp>
      <p:sp>
        <p:nvSpPr>
          <p:cNvPr id="302" name="TextShape 2"/>
          <p:cNvSpPr txBox="1"/>
          <p:nvPr/>
        </p:nvSpPr>
        <p:spPr>
          <a:xfrm>
            <a:off x="2667000" y="2209680"/>
            <a:ext cx="7772040" cy="4114440"/>
          </a:xfrm>
          <a:prstGeom prst="rect">
            <a:avLst/>
          </a:prstGeom>
        </p:spPr>
        <p:txBody>
          <a:bodyPr/>
          <a:lstStyle/>
          <a:p>
            <a:pPr marL="457200" indent="-457200">
              <a:lnSpc>
                <a:spcPct val="100000"/>
              </a:lnSpc>
              <a:buFont typeface="Arial" panose="020B0604020202020204" pitchFamily="34" charset="0"/>
              <a:buChar char="•"/>
            </a:pPr>
            <a:r>
              <a:rPr lang="en-US" sz="4000" i="1" dirty="0">
                <a:solidFill>
                  <a:srgbClr val="000000"/>
                </a:solidFill>
                <a:latin typeface="Arial"/>
                <a:ea typeface="ＭＳ Ｐゴシック"/>
              </a:rPr>
              <a:t>Independent</a:t>
            </a:r>
            <a:r>
              <a:rPr lang="en-US" sz="3200" dirty="0">
                <a:solidFill>
                  <a:srgbClr val="000000"/>
                </a:solidFill>
                <a:latin typeface="Arial"/>
                <a:ea typeface="ＭＳ Ｐゴシック"/>
              </a:rPr>
              <a:t> selection of individuals </a:t>
            </a:r>
            <a:endParaRPr dirty="0"/>
          </a:p>
          <a:p>
            <a:pPr marL="285750" indent="-285750">
              <a:lnSpc>
                <a:spcPct val="100000"/>
              </a:lnSpc>
              <a:buFont typeface="Arial" panose="020B0604020202020204" pitchFamily="34" charset="0"/>
              <a:buChar char="•"/>
            </a:pPr>
            <a:endParaRPr dirty="0"/>
          </a:p>
          <a:p>
            <a:pPr marL="457200" indent="-457200">
              <a:lnSpc>
                <a:spcPct val="100000"/>
              </a:lnSpc>
              <a:buFont typeface="Arial" panose="020B0604020202020204" pitchFamily="34" charset="0"/>
              <a:buChar char="•"/>
            </a:pPr>
            <a:r>
              <a:rPr lang="en-US" sz="4000" i="1" dirty="0">
                <a:solidFill>
                  <a:srgbClr val="000000"/>
                </a:solidFill>
                <a:latin typeface="Arial"/>
                <a:ea typeface="ＭＳ Ｐゴシック"/>
              </a:rPr>
              <a:t>Random</a:t>
            </a:r>
            <a:r>
              <a:rPr lang="en-US" sz="3200" dirty="0">
                <a:solidFill>
                  <a:srgbClr val="000000"/>
                </a:solidFill>
                <a:latin typeface="Arial"/>
                <a:ea typeface="ＭＳ Ｐゴシック"/>
              </a:rPr>
              <a:t> selection of individuals</a:t>
            </a:r>
          </a:p>
          <a:p>
            <a:pPr marL="914400" lvl="1" indent="-457200">
              <a:buFont typeface="Arial" panose="020B0604020202020204" pitchFamily="34" charset="0"/>
              <a:buChar char="•"/>
            </a:pPr>
            <a:r>
              <a:rPr lang="en-US" dirty="0">
                <a:solidFill>
                  <a:srgbClr val="000000"/>
                </a:solidFill>
                <a:latin typeface="Arial"/>
                <a:ea typeface="ＭＳ Ｐゴシック"/>
              </a:rPr>
              <a:t>Each individual has equal chance of being selected</a:t>
            </a:r>
            <a:endParaRPr dirty="0"/>
          </a:p>
          <a:p>
            <a:pPr marL="285750" indent="-285750">
              <a:lnSpc>
                <a:spcPct val="100000"/>
              </a:lnSpc>
              <a:buFont typeface="Arial" panose="020B0604020202020204" pitchFamily="34" charset="0"/>
              <a:buChar char="•"/>
            </a:pPr>
            <a:endParaRPr dirty="0"/>
          </a:p>
          <a:p>
            <a:pPr marL="457200" indent="-457200">
              <a:lnSpc>
                <a:spcPct val="100000"/>
              </a:lnSpc>
              <a:buFont typeface="Arial" panose="020B0604020202020204" pitchFamily="34" charset="0"/>
              <a:buChar char="•"/>
            </a:pPr>
            <a:r>
              <a:rPr lang="en-US" sz="3200" dirty="0">
                <a:solidFill>
                  <a:srgbClr val="000000"/>
                </a:solidFill>
                <a:latin typeface="Arial"/>
                <a:ea typeface="ＭＳ Ｐゴシック"/>
              </a:rPr>
              <a:t>Sufficiently </a:t>
            </a:r>
            <a:r>
              <a:rPr lang="en-US" sz="4000" i="1" dirty="0">
                <a:solidFill>
                  <a:srgbClr val="000000"/>
                </a:solidFill>
                <a:latin typeface="Arial"/>
                <a:ea typeface="ＭＳ Ｐゴシック"/>
              </a:rPr>
              <a:t>large</a:t>
            </a:r>
            <a:endParaRPr i="1" dirty="0"/>
          </a:p>
          <a:p>
            <a:pPr>
              <a:lnSpc>
                <a:spcPct val="100000"/>
              </a:lnSpc>
            </a:pPr>
            <a:endParaRPr dirty="0"/>
          </a:p>
          <a:p>
            <a:pPr>
              <a:lnSpc>
                <a:spcPct val="100000"/>
              </a:lnSpc>
            </a:pPr>
            <a:endParaRPr dirty="0"/>
          </a:p>
        </p:txBody>
      </p:sp>
    </p:spTree>
    <p:extLst>
      <p:ext uri="{BB962C8B-B14F-4D97-AF65-F5344CB8AC3E}">
        <p14:creationId xmlns:p14="http://schemas.microsoft.com/office/powerpoint/2010/main" val="276037127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171312"/>
      </a:dk2>
      <a:lt2>
        <a:srgbClr val="F7F0DF"/>
      </a:lt2>
      <a:accent1>
        <a:srgbClr val="53AE6E"/>
      </a:accent1>
      <a:accent2>
        <a:srgbClr val="326267"/>
      </a:accent2>
      <a:accent3>
        <a:srgbClr val="C5C34A"/>
      </a:accent3>
      <a:accent4>
        <a:srgbClr val="BF6546"/>
      </a:accent4>
      <a:accent5>
        <a:srgbClr val="81B5A8"/>
      </a:accent5>
      <a:accent6>
        <a:srgbClr val="636455"/>
      </a:accent6>
      <a:hlink>
        <a:srgbClr val="81B5A8"/>
      </a:hlink>
      <a:folHlink>
        <a:srgbClr val="936888"/>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Badge</Template>
  <TotalTime>790</TotalTime>
  <Words>1790</Words>
  <Application>Microsoft Office PowerPoint</Application>
  <PresentationFormat>Widescreen</PresentationFormat>
  <Paragraphs>457</Paragraphs>
  <Slides>59</Slides>
  <Notes>30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72" baseType="lpstr">
      <vt:lpstr>MS PGothic</vt:lpstr>
      <vt:lpstr>MS PGothic</vt:lpstr>
      <vt:lpstr>Arial</vt:lpstr>
      <vt:lpstr>Calibri</vt:lpstr>
      <vt:lpstr>Gill Sans MT</vt:lpstr>
      <vt:lpstr>Helvetica</vt:lpstr>
      <vt:lpstr>Impact</vt:lpstr>
      <vt:lpstr>Optima-Italic</vt:lpstr>
      <vt:lpstr>Optima-Regular</vt:lpstr>
      <vt:lpstr>Symbol</vt:lpstr>
      <vt:lpstr>Times New Roman</vt:lpstr>
      <vt:lpstr>Badge</vt:lpstr>
      <vt:lpstr>Microsoft Equation</vt:lpstr>
      <vt:lpstr>Intro Stats</vt:lpstr>
      <vt:lpstr>Goals of statistics</vt:lpstr>
      <vt:lpstr>Check 1. Parameters vs. estimates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Stumbling Blocks</vt:lpstr>
      <vt:lpstr>Check 2. Scientific method / process</vt:lpstr>
      <vt:lpstr>Scientific method / process</vt:lpstr>
      <vt:lpstr>PowerPoint Presentation</vt:lpstr>
      <vt:lpstr>Check 3. Null vs alternate hypotheses</vt:lpstr>
      <vt:lpstr>Check 4. Hypothesis testing</vt:lpstr>
      <vt:lpstr>Check 4. Hypothesis testing</vt:lpstr>
      <vt:lpstr>Check 4. Hypothesis testing</vt:lpstr>
      <vt:lpstr>Check 4. Hypothesis testing</vt:lpstr>
      <vt:lpstr>Check 4. Hypothesis testing</vt:lpstr>
      <vt:lpstr>Check 4. Hypothesis testing</vt:lpstr>
      <vt:lpstr>Check 4. Hypothesis testing</vt:lpstr>
      <vt:lpstr>Check 4. Hypothesis testing</vt:lpstr>
      <vt:lpstr>STRETCH!</vt:lpstr>
      <vt:lpstr>Check 5. Types of data</vt:lpstr>
      <vt:lpstr>Check 5. Types of data</vt:lpstr>
      <vt:lpstr>Check 5. Types of data</vt:lpstr>
      <vt:lpstr>Check 5. Types of data</vt:lpstr>
      <vt:lpstr>Check 5. Types of data</vt:lpstr>
      <vt:lpstr>Check 5. Types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7. Describing Distributions</vt:lpstr>
      <vt:lpstr>Range</vt:lpstr>
      <vt:lpstr>Variance in a population</vt:lpstr>
      <vt:lpstr>Sample variance</vt:lpstr>
      <vt:lpstr>Standard deviation (SD)</vt:lpstr>
      <vt:lpstr>Coefficient of variation (CV)</vt:lpstr>
      <vt:lpstr>PowerPoint Presentation</vt:lpstr>
      <vt:lpstr>Skew </vt:lpstr>
      <vt:lpstr>Skew </vt:lpstr>
      <vt:lpstr>Check 8. Normal distribution</vt:lpstr>
      <vt:lpstr>Check 8. Normal distribution</vt:lpstr>
      <vt:lpstr>Check 9. t distribution</vt:lpstr>
      <vt:lpstr>Check 9. t distribution</vt:lpstr>
      <vt:lpstr>Check 9. t distribution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Stats</dc:title>
  <dc:creator>Sarah</dc:creator>
  <cp:lastModifiedBy>Sarah</cp:lastModifiedBy>
  <cp:revision>32</cp:revision>
  <dcterms:created xsi:type="dcterms:W3CDTF">2017-03-20T14:47:22Z</dcterms:created>
  <dcterms:modified xsi:type="dcterms:W3CDTF">2017-03-21T21:14:32Z</dcterms:modified>
</cp:coreProperties>
</file>